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1"/>
    <p:sldMasterId id="2147483762" r:id="rId2"/>
    <p:sldMasterId id="2147483849" r:id="rId3"/>
    <p:sldMasterId id="2147484003" r:id="rId4"/>
    <p:sldMasterId id="2147484029" r:id="rId5"/>
    <p:sldMasterId id="2147484081" r:id="rId6"/>
  </p:sldMasterIdLst>
  <p:notesMasterIdLst>
    <p:notesMasterId r:id="rId16"/>
  </p:notesMasterIdLst>
  <p:sldIdLst>
    <p:sldId id="257" r:id="rId7"/>
    <p:sldId id="261" r:id="rId8"/>
    <p:sldId id="262" r:id="rId9"/>
    <p:sldId id="275" r:id="rId10"/>
    <p:sldId id="272" r:id="rId11"/>
    <p:sldId id="273" r:id="rId12"/>
    <p:sldId id="268" r:id="rId13"/>
    <p:sldId id="269" r:id="rId14"/>
    <p:sldId id="27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60" y="6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microsoft.com/office/2015/10/relationships/revisionInfo" Target="revisionInfo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65A58A-D487-4C8B-8AB7-DD3BB4E27805}" type="datetimeFigureOut">
              <a:rPr lang="ru-RU" smtClean="0"/>
              <a:pPr/>
              <a:t>29.10.2017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607496-D497-4B2D-864E-1752345ED5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243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607496-D497-4B2D-864E-1752345ED5C9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3778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607496-D497-4B2D-864E-1752345ED5C9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73467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607496-D497-4B2D-864E-1752345ED5C9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807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000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503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4733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ой шабло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890519" y="6044768"/>
            <a:ext cx="2743200" cy="365125"/>
          </a:xfrm>
        </p:spPr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01603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9187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8360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89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850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13934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5625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097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8776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183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454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2913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6200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ой шабло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890519" y="6044768"/>
            <a:ext cx="2743200" cy="365125"/>
          </a:xfrm>
        </p:spPr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50905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93611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111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4331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19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9594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5262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4712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2337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150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219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33720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9297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ой шабло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890519" y="6044768"/>
            <a:ext cx="2743200" cy="365125"/>
          </a:xfrm>
        </p:spPr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22223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Основной шабло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890519" y="6044768"/>
            <a:ext cx="2743200" cy="365125"/>
          </a:xfrm>
        </p:spPr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82216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24958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869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0377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70153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28553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83528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6699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09564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019795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47114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60331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46543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ой шабло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890519" y="6044768"/>
            <a:ext cx="2743200" cy="365125"/>
          </a:xfrm>
        </p:spPr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3962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8246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77442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5550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966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94390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077471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67883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83929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1721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5961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52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32848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31214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ой шабло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890519" y="6044768"/>
            <a:ext cx="2743200" cy="365125"/>
          </a:xfrm>
        </p:spPr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852760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951175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3340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620781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435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03317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2225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89560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748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50073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392612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956197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54830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ой шабло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890519" y="6044768"/>
            <a:ext cx="2743200" cy="365125"/>
          </a:xfrm>
        </p:spPr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1002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701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980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364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843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581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52" r:id="rId3"/>
    <p:sldLayoutId id="2147483853" r:id="rId4"/>
    <p:sldLayoutId id="2147483854" r:id="rId5"/>
    <p:sldLayoutId id="2147483855" r:id="rId6"/>
    <p:sldLayoutId id="2147483856" r:id="rId7"/>
    <p:sldLayoutId id="2147483857" r:id="rId8"/>
    <p:sldLayoutId id="2147483858" r:id="rId9"/>
    <p:sldLayoutId id="2147483859" r:id="rId10"/>
    <p:sldLayoutId id="2147483860" r:id="rId11"/>
    <p:sldLayoutId id="2147483861" r:id="rId12"/>
    <p:sldLayoutId id="2147484028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633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4" r:id="rId1"/>
    <p:sldLayoutId id="2147484005" r:id="rId2"/>
    <p:sldLayoutId id="2147484006" r:id="rId3"/>
    <p:sldLayoutId id="2147484007" r:id="rId4"/>
    <p:sldLayoutId id="2147484008" r:id="rId5"/>
    <p:sldLayoutId id="2147484009" r:id="rId6"/>
    <p:sldLayoutId id="2147484010" r:id="rId7"/>
    <p:sldLayoutId id="2147484011" r:id="rId8"/>
    <p:sldLayoutId id="2147484012" r:id="rId9"/>
    <p:sldLayoutId id="2147484013" r:id="rId10"/>
    <p:sldLayoutId id="2147484014" r:id="rId11"/>
    <p:sldLayoutId id="2147484015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929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0" r:id="rId1"/>
    <p:sldLayoutId id="2147484031" r:id="rId2"/>
    <p:sldLayoutId id="2147484032" r:id="rId3"/>
    <p:sldLayoutId id="2147484033" r:id="rId4"/>
    <p:sldLayoutId id="2147484034" r:id="rId5"/>
    <p:sldLayoutId id="2147484035" r:id="rId6"/>
    <p:sldLayoutId id="2147484036" r:id="rId7"/>
    <p:sldLayoutId id="2147484037" r:id="rId8"/>
    <p:sldLayoutId id="2147484038" r:id="rId9"/>
    <p:sldLayoutId id="2147484039" r:id="rId10"/>
    <p:sldLayoutId id="2147484040" r:id="rId11"/>
    <p:sldLayoutId id="2147484041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CF762AA-6FF4-4CA2-8039-65A321A8002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6360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2" r:id="rId1"/>
    <p:sldLayoutId id="2147484083" r:id="rId2"/>
    <p:sldLayoutId id="2147484084" r:id="rId3"/>
    <p:sldLayoutId id="2147484085" r:id="rId4"/>
    <p:sldLayoutId id="2147484086" r:id="rId5"/>
    <p:sldLayoutId id="2147484087" r:id="rId6"/>
    <p:sldLayoutId id="2147484088" r:id="rId7"/>
    <p:sldLayoutId id="2147484089" r:id="rId8"/>
    <p:sldLayoutId id="2147484090" r:id="rId9"/>
    <p:sldLayoutId id="2147484091" r:id="rId10"/>
    <p:sldLayoutId id="2147484092" r:id="rId11"/>
    <p:sldLayoutId id="2147484093" r:id="rId12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179"/>
          <p:cNvSpPr txBox="1">
            <a:spLocks/>
          </p:cNvSpPr>
          <p:nvPr/>
        </p:nvSpPr>
        <p:spPr>
          <a:xfrm>
            <a:off x="1004551" y="3438659"/>
            <a:ext cx="10427594" cy="190607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897833">
              <a:lnSpc>
                <a:spcPct val="100000"/>
              </a:lnSpc>
              <a:defRPr sz="1800">
                <a:solidFill>
                  <a:srgbClr val="000000"/>
                </a:solidFill>
              </a:defRPr>
            </a:pPr>
            <a:r>
              <a:rPr lang="ru-RU" sz="4700" b="1" dirty="0">
                <a:solidFill>
                  <a:srgbClr val="000000"/>
                </a:solidFill>
              </a:rPr>
              <a:t>Информационная платформа «Будь в курсе»</a:t>
            </a:r>
            <a:endParaRPr lang="ru-RU" sz="4700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88482" y="5295486"/>
            <a:ext cx="8870869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ea typeface="Calibri"/>
                <a:cs typeface="Calibri"/>
                <a:sym typeface="Calibri"/>
              </a:rPr>
              <a:t>Презентация</a:t>
            </a:r>
            <a:r>
              <a:rPr kumimoji="0" lang="ru-RU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 проекта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05372" y="6407607"/>
            <a:ext cx="205443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Томск, 2017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09A146C-B9EF-405F-9ECD-1A5B1AEC07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8135" y="446156"/>
            <a:ext cx="4491562" cy="299250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CC67F6C-37EC-4D6D-BACB-B12FB1C17B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064" y="0"/>
            <a:ext cx="3691313" cy="3691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269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0"/>
          <p:cNvSpPr txBox="1">
            <a:spLocks/>
          </p:cNvSpPr>
          <p:nvPr/>
        </p:nvSpPr>
        <p:spPr>
          <a:xfrm>
            <a:off x="1369439" y="0"/>
            <a:ext cx="9964307" cy="177061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7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algn="l">
              <a:defRPr sz="1800"/>
            </a:pPr>
            <a:r>
              <a:rPr lang="ru-RU" sz="5400" dirty="0"/>
              <a:t>Проблема и целевая аудитория</a:t>
            </a:r>
          </a:p>
        </p:txBody>
      </p:sp>
      <p:sp>
        <p:nvSpPr>
          <p:cNvPr id="7" name="Shape 14"/>
          <p:cNvSpPr/>
          <p:nvPr/>
        </p:nvSpPr>
        <p:spPr>
          <a:xfrm>
            <a:off x="0" y="5865993"/>
            <a:ext cx="2012934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1500">
                <a:solidFill>
                  <a:srgbClr val="535353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ru-RU" sz="1200" dirty="0">
                <a:solidFill>
                  <a:schemeClr val="bg1">
                    <a:lumMod val="65000"/>
                  </a:schemeClr>
                </a:solidFill>
              </a:rPr>
              <a:t>Информационная платформа «Будь в курсе»</a:t>
            </a:r>
            <a:endParaRPr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Shape 11"/>
          <p:cNvSpPr txBox="1">
            <a:spLocks/>
          </p:cNvSpPr>
          <p:nvPr/>
        </p:nvSpPr>
        <p:spPr>
          <a:xfrm>
            <a:off x="704428" y="1826757"/>
            <a:ext cx="6241804" cy="35734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2700" kern="1200">
                <a:solidFill>
                  <a:srgbClr val="535353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defRPr sz="1800">
                <a:solidFill>
                  <a:srgbClr val="000000"/>
                </a:solidFill>
              </a:defRPr>
            </a:pPr>
            <a:r>
              <a:rPr lang="ru-RU" sz="2800" u="sng" dirty="0">
                <a:solidFill>
                  <a:schemeClr val="tx1"/>
                </a:solidFill>
                <a:latin typeface="+mn-lt"/>
              </a:rPr>
              <a:t>Проблема: </a:t>
            </a:r>
            <a:r>
              <a:rPr lang="ru-RU" sz="2800" dirty="0">
                <a:solidFill>
                  <a:schemeClr val="tx1"/>
                </a:solidFill>
                <a:latin typeface="+mn-lt"/>
              </a:rPr>
              <a:t> отсутствует эффективная система коммуникации между организациями обеспечивающими социальную поддержку и нуждающимися гражданами.</a:t>
            </a:r>
          </a:p>
          <a:p>
            <a:pPr lvl="0" algn="l">
              <a:defRPr sz="1800">
                <a:solidFill>
                  <a:srgbClr val="000000"/>
                </a:solidFill>
              </a:defRPr>
            </a:pPr>
            <a:r>
              <a:rPr lang="ru-RU" sz="2800" u="sng" dirty="0">
                <a:solidFill>
                  <a:schemeClr val="tx1"/>
                </a:solidFill>
                <a:latin typeface="+mn-lt"/>
              </a:rPr>
              <a:t>Целевая аудитория: </a:t>
            </a:r>
            <a:r>
              <a:rPr lang="ru-RU" sz="2800" dirty="0">
                <a:solidFill>
                  <a:schemeClr val="tx1"/>
                </a:solidFill>
                <a:latin typeface="+mn-lt"/>
              </a:rPr>
              <a:t> люди с ограниченными возможностями Томской области.</a:t>
            </a:r>
          </a:p>
        </p:txBody>
      </p:sp>
      <p:pic>
        <p:nvPicPr>
          <p:cNvPr id="1026" name="Picture 2" descr="Картинки по запросу инвалиды интернет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232" y="1826757"/>
            <a:ext cx="4855912" cy="3234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273278" y="6225436"/>
            <a:ext cx="2743200" cy="632564"/>
          </a:xfrm>
        </p:spPr>
        <p:txBody>
          <a:bodyPr/>
          <a:lstStyle/>
          <a:p>
            <a:fld id="{FCF762AA-6FF4-4CA2-8039-65A321A80026}" type="slidenum">
              <a:rPr lang="ru-RU" sz="6600" smtClean="0"/>
              <a:pPr/>
              <a:t>2</a:t>
            </a:fld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789652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0"/>
          <p:cNvSpPr txBox="1">
            <a:spLocks/>
          </p:cNvSpPr>
          <p:nvPr/>
        </p:nvSpPr>
        <p:spPr>
          <a:xfrm>
            <a:off x="1345378" y="-84224"/>
            <a:ext cx="8772288" cy="177061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7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algn="l">
              <a:defRPr sz="1800"/>
            </a:pPr>
            <a:r>
              <a:rPr lang="ru-RU" sz="5400" dirty="0"/>
              <a:t>Цель и задачи проекта</a:t>
            </a:r>
          </a:p>
        </p:txBody>
      </p:sp>
      <p:sp>
        <p:nvSpPr>
          <p:cNvPr id="4" name="Shape 11"/>
          <p:cNvSpPr txBox="1">
            <a:spLocks/>
          </p:cNvSpPr>
          <p:nvPr/>
        </p:nvSpPr>
        <p:spPr>
          <a:xfrm>
            <a:off x="1122947" y="1793690"/>
            <a:ext cx="10226842" cy="403801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2700" kern="1200">
                <a:solidFill>
                  <a:srgbClr val="535353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defRPr sz="1800">
                <a:solidFill>
                  <a:srgbClr val="000000"/>
                </a:solidFill>
              </a:defRPr>
            </a:pPr>
            <a:r>
              <a:rPr lang="ru-RU" sz="2800" dirty="0">
                <a:solidFill>
                  <a:schemeClr val="tx1"/>
                </a:solidFill>
                <a:latin typeface="+mn-lt"/>
              </a:rPr>
              <a:t>Облегчить поиск необходимой информации для людей с ограниченными возможностями и процесс обратной связи с такими людьми для работников социальных организаций.</a:t>
            </a:r>
          </a:p>
          <a:p>
            <a:pPr lvl="0" algn="l">
              <a:defRPr sz="1800">
                <a:solidFill>
                  <a:srgbClr val="000000"/>
                </a:solidFill>
              </a:defRPr>
            </a:pPr>
            <a:r>
              <a:rPr lang="ru-RU" sz="2800" dirty="0">
                <a:solidFill>
                  <a:schemeClr val="tx1"/>
                </a:solidFill>
                <a:latin typeface="+mn-lt"/>
              </a:rPr>
              <a:t>Задачи:</a:t>
            </a:r>
          </a:p>
          <a:p>
            <a:pPr marL="457200" lvl="0" indent="-457200" algn="l"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pPr>
            <a:r>
              <a:rPr lang="ru-RU" sz="2800" dirty="0">
                <a:solidFill>
                  <a:schemeClr val="tx1"/>
                </a:solidFill>
                <a:latin typeface="+mn-lt"/>
              </a:rPr>
              <a:t>Разработка специализированной информационной системы</a:t>
            </a:r>
          </a:p>
          <a:p>
            <a:pPr marL="457200" lvl="0" indent="-457200" algn="l"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pPr>
            <a:r>
              <a:rPr lang="ru-RU" sz="2800" dirty="0">
                <a:solidFill>
                  <a:schemeClr val="tx1"/>
                </a:solidFill>
                <a:latin typeface="+mn-lt"/>
              </a:rPr>
              <a:t>Внедрение и тестирование на базе одной из соц. служб-партнеров</a:t>
            </a:r>
          </a:p>
          <a:p>
            <a:pPr marL="457200" lvl="0" indent="-457200" algn="l"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pPr>
            <a:r>
              <a:rPr lang="ru-RU" sz="2800" dirty="0">
                <a:solidFill>
                  <a:schemeClr val="tx1"/>
                </a:solidFill>
                <a:latin typeface="+mn-lt"/>
              </a:rPr>
              <a:t>Распространение системы на социальные службы региона.</a:t>
            </a:r>
          </a:p>
        </p:txBody>
      </p:sp>
      <p:sp>
        <p:nvSpPr>
          <p:cNvPr id="12" name="Shape 14"/>
          <p:cNvSpPr/>
          <p:nvPr/>
        </p:nvSpPr>
        <p:spPr>
          <a:xfrm>
            <a:off x="0" y="5801350"/>
            <a:ext cx="2012934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1500">
                <a:solidFill>
                  <a:srgbClr val="535353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ru-RU" sz="1200" dirty="0">
                <a:solidFill>
                  <a:schemeClr val="bg1">
                    <a:lumMod val="65000"/>
                  </a:schemeClr>
                </a:solidFill>
              </a:rPr>
              <a:t>Информационная платформа «Будь в курсе»</a:t>
            </a:r>
            <a:endParaRPr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273278" y="6263015"/>
            <a:ext cx="2743200" cy="432147"/>
          </a:xfrm>
        </p:spPr>
        <p:txBody>
          <a:bodyPr/>
          <a:lstStyle/>
          <a:p>
            <a:fld id="{FCF762AA-6FF4-4CA2-8039-65A321A80026}" type="slidenum">
              <a:rPr lang="ru-RU" sz="5400" smtClean="0"/>
              <a:pPr/>
              <a:t>3</a:t>
            </a:fld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881502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0"/>
          <p:cNvSpPr txBox="1">
            <a:spLocks/>
          </p:cNvSpPr>
          <p:nvPr/>
        </p:nvSpPr>
        <p:spPr>
          <a:xfrm>
            <a:off x="1345378" y="-84224"/>
            <a:ext cx="8772288" cy="177061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7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algn="l">
              <a:defRPr sz="1800"/>
            </a:pPr>
            <a:r>
              <a:rPr lang="ru-RU" sz="5400" dirty="0"/>
              <a:t>Технологический стек</a:t>
            </a:r>
          </a:p>
        </p:txBody>
      </p:sp>
      <p:sp>
        <p:nvSpPr>
          <p:cNvPr id="4" name="Shape 11"/>
          <p:cNvSpPr txBox="1">
            <a:spLocks/>
          </p:cNvSpPr>
          <p:nvPr/>
        </p:nvSpPr>
        <p:spPr>
          <a:xfrm>
            <a:off x="1122947" y="1793690"/>
            <a:ext cx="10226842" cy="40380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2700" kern="1200">
                <a:solidFill>
                  <a:srgbClr val="535353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defRPr sz="1800">
                <a:solidFill>
                  <a:srgbClr val="000000"/>
                </a:solidFill>
              </a:defRPr>
            </a:pPr>
            <a:endParaRPr lang="ru-RU" sz="2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2" name="Shape 14"/>
          <p:cNvSpPr/>
          <p:nvPr/>
        </p:nvSpPr>
        <p:spPr>
          <a:xfrm>
            <a:off x="-1512" y="5807990"/>
            <a:ext cx="2012934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1500">
                <a:solidFill>
                  <a:srgbClr val="535353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ru-RU" sz="1200" dirty="0">
                <a:solidFill>
                  <a:schemeClr val="bg1">
                    <a:lumMod val="65000"/>
                  </a:schemeClr>
                </a:solidFill>
              </a:rPr>
              <a:t>Информационная платформа «Будь в курсе»</a:t>
            </a:r>
            <a:endParaRPr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273278" y="6263015"/>
            <a:ext cx="2743200" cy="432147"/>
          </a:xfrm>
        </p:spPr>
        <p:txBody>
          <a:bodyPr/>
          <a:lstStyle/>
          <a:p>
            <a:fld id="{FCF762AA-6FF4-4CA2-8039-65A321A80026}" type="slidenum">
              <a:rPr lang="ru-RU" sz="5400" smtClean="0"/>
              <a:pPr/>
              <a:t>4</a:t>
            </a:fld>
            <a:endParaRPr lang="ru-RU" sz="5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D9A8C6B-8773-48B9-916F-1DA9BCC830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955" y="1712337"/>
            <a:ext cx="4928865" cy="1380337"/>
          </a:xfrm>
          <a:prstGeom prst="rect">
            <a:avLst/>
          </a:prstGeom>
        </p:spPr>
      </p:pic>
      <p:pic>
        <p:nvPicPr>
          <p:cNvPr id="9" name="Рисунок 8" descr="Без названия.png">
            <a:extLst>
              <a:ext uri="{FF2B5EF4-FFF2-40B4-BE49-F238E27FC236}">
                <a16:creationId xmlns:a16="http://schemas.microsoft.com/office/drawing/2014/main" id="{49296B85-A6D5-4F17-9EEC-74A2D20678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493" y="3052517"/>
            <a:ext cx="1855788" cy="185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4DB4185-A05D-4DA6-81C3-D27D7641F912}"/>
              </a:ext>
            </a:extLst>
          </p:cNvPr>
          <p:cNvSpPr/>
          <p:nvPr/>
        </p:nvSpPr>
        <p:spPr>
          <a:xfrm>
            <a:off x="2217410" y="4958949"/>
            <a:ext cx="23922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WPF and Prism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9BDFB57F-C0FF-4C11-BC6E-1D25B2186D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589" y="1972334"/>
            <a:ext cx="2455287" cy="2455287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74A2498D-2D2D-469B-8F54-69D438F79B82}"/>
              </a:ext>
            </a:extLst>
          </p:cNvPr>
          <p:cNvSpPr/>
          <p:nvPr/>
        </p:nvSpPr>
        <p:spPr>
          <a:xfrm>
            <a:off x="5815827" y="4427621"/>
            <a:ext cx="22758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Java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E2E619B-9077-458C-9064-DF2FB1ACEF9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1840" y="2117698"/>
            <a:ext cx="2955941" cy="1050865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48065B70-36C7-4193-80E9-A2581738010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9984" y="3052517"/>
            <a:ext cx="2685926" cy="2986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980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0"/>
          <p:cNvSpPr txBox="1">
            <a:spLocks/>
          </p:cNvSpPr>
          <p:nvPr/>
        </p:nvSpPr>
        <p:spPr>
          <a:xfrm>
            <a:off x="1345378" y="-84224"/>
            <a:ext cx="8772288" cy="177061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7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algn="l">
              <a:defRPr sz="1800"/>
            </a:pPr>
            <a:r>
              <a:rPr lang="ru-RU" sz="5400" dirty="0"/>
              <a:t>Макет мобильного приложения</a:t>
            </a:r>
          </a:p>
        </p:txBody>
      </p:sp>
      <p:sp>
        <p:nvSpPr>
          <p:cNvPr id="12" name="Shape 14"/>
          <p:cNvSpPr/>
          <p:nvPr/>
        </p:nvSpPr>
        <p:spPr>
          <a:xfrm>
            <a:off x="0" y="5801350"/>
            <a:ext cx="2012934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1500">
                <a:solidFill>
                  <a:srgbClr val="535353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ru-RU" sz="1200" dirty="0">
                <a:solidFill>
                  <a:schemeClr val="bg1">
                    <a:lumMod val="65000"/>
                  </a:schemeClr>
                </a:solidFill>
              </a:rPr>
              <a:t>Информационная платформа «Будь в курсе»</a:t>
            </a:r>
            <a:endParaRPr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273278" y="6263015"/>
            <a:ext cx="2743200" cy="432147"/>
          </a:xfrm>
        </p:spPr>
        <p:txBody>
          <a:bodyPr/>
          <a:lstStyle/>
          <a:p>
            <a:fld id="{FCF762AA-6FF4-4CA2-8039-65A321A80026}" type="slidenum">
              <a:rPr lang="ru-RU" sz="5400" smtClean="0"/>
              <a:pPr/>
              <a:t>5</a:t>
            </a:fld>
            <a:endParaRPr lang="ru-RU" sz="5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C9FCB50-909B-43A6-9D47-3A72C5E9CE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19" t="10814" r="7469" b="8212"/>
          <a:stretch/>
        </p:blipFill>
        <p:spPr>
          <a:xfrm>
            <a:off x="2012934" y="1907472"/>
            <a:ext cx="8641080" cy="445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197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0"/>
          <p:cNvSpPr txBox="1">
            <a:spLocks/>
          </p:cNvSpPr>
          <p:nvPr/>
        </p:nvSpPr>
        <p:spPr>
          <a:xfrm>
            <a:off x="1345378" y="-84224"/>
            <a:ext cx="8772288" cy="177061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7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algn="l">
              <a:defRPr sz="1800"/>
            </a:pPr>
            <a:r>
              <a:rPr lang="ru-RU" sz="5400" dirty="0"/>
              <a:t>Макет приложения для ПК</a:t>
            </a:r>
          </a:p>
        </p:txBody>
      </p:sp>
      <p:sp>
        <p:nvSpPr>
          <p:cNvPr id="12" name="Shape 14"/>
          <p:cNvSpPr/>
          <p:nvPr/>
        </p:nvSpPr>
        <p:spPr>
          <a:xfrm>
            <a:off x="0" y="5815309"/>
            <a:ext cx="2012934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1500">
                <a:solidFill>
                  <a:srgbClr val="535353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ru-RU" sz="1200" dirty="0">
                <a:solidFill>
                  <a:schemeClr val="bg1">
                    <a:lumMod val="65000"/>
                  </a:schemeClr>
                </a:solidFill>
              </a:rPr>
              <a:t>Информационная платформа «Будь в курсе»</a:t>
            </a:r>
            <a:endParaRPr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273278" y="6572250"/>
            <a:ext cx="2743200" cy="122912"/>
          </a:xfrm>
        </p:spPr>
        <p:txBody>
          <a:bodyPr/>
          <a:lstStyle/>
          <a:p>
            <a:fld id="{FCF762AA-6FF4-4CA2-8039-65A321A80026}" type="slidenum">
              <a:rPr lang="ru-RU" sz="5400" smtClean="0"/>
              <a:pPr/>
              <a:t>6</a:t>
            </a:fld>
            <a:endParaRPr lang="ru-RU" sz="5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0A237DC-7D98-46B1-889D-C54A583794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4553" y="1843548"/>
            <a:ext cx="7097644" cy="443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040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0"/>
          <p:cNvSpPr txBox="1">
            <a:spLocks/>
          </p:cNvSpPr>
          <p:nvPr/>
        </p:nvSpPr>
        <p:spPr>
          <a:xfrm>
            <a:off x="1345378" y="-84224"/>
            <a:ext cx="8772288" cy="177061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7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algn="l">
              <a:defRPr sz="1800"/>
            </a:pPr>
            <a:r>
              <a:rPr lang="ru-RU" sz="5400" dirty="0"/>
              <a:t>Планируемые результаты</a:t>
            </a:r>
          </a:p>
        </p:txBody>
      </p:sp>
      <p:sp>
        <p:nvSpPr>
          <p:cNvPr id="4" name="Shape 11"/>
          <p:cNvSpPr txBox="1">
            <a:spLocks/>
          </p:cNvSpPr>
          <p:nvPr/>
        </p:nvSpPr>
        <p:spPr>
          <a:xfrm>
            <a:off x="1122949" y="1793690"/>
            <a:ext cx="10082462" cy="42510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2700" kern="1200">
                <a:solidFill>
                  <a:srgbClr val="535353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lnSpc>
                <a:spcPct val="80000"/>
              </a:lnSpc>
              <a:defRPr sz="1800">
                <a:solidFill>
                  <a:srgbClr val="000000"/>
                </a:solidFill>
              </a:defRPr>
            </a:pPr>
            <a:r>
              <a:rPr lang="ru-RU" sz="2600" dirty="0">
                <a:solidFill>
                  <a:schemeClr val="tx1"/>
                </a:solidFill>
                <a:latin typeface="+mn-lt"/>
              </a:rPr>
              <a:t>Качественные результаты:</a:t>
            </a:r>
          </a:p>
          <a:p>
            <a:pPr marL="457200" lvl="0" indent="-457200" algn="l">
              <a:lnSpc>
                <a:spcPct val="80000"/>
              </a:lnSpc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pPr>
            <a:r>
              <a:rPr lang="ru-RU" sz="2600" dirty="0">
                <a:solidFill>
                  <a:schemeClr val="tx1"/>
                </a:solidFill>
                <a:latin typeface="+mn-lt"/>
              </a:rPr>
              <a:t>Повышение осведомленности людей с ограниченными возможностями об актуальной информации</a:t>
            </a:r>
          </a:p>
          <a:p>
            <a:pPr marL="457200" lvl="0" indent="-457200" algn="l">
              <a:lnSpc>
                <a:spcPct val="80000"/>
              </a:lnSpc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pPr>
            <a:r>
              <a:rPr lang="ru-RU" sz="2600" dirty="0">
                <a:solidFill>
                  <a:schemeClr val="tx1"/>
                </a:solidFill>
                <a:latin typeface="+mn-lt"/>
              </a:rPr>
              <a:t>Улучшение обратной связи</a:t>
            </a:r>
          </a:p>
          <a:p>
            <a:pPr lvl="0" algn="l">
              <a:lnSpc>
                <a:spcPct val="80000"/>
              </a:lnSpc>
              <a:defRPr sz="1800">
                <a:solidFill>
                  <a:srgbClr val="000000"/>
                </a:solidFill>
              </a:defRPr>
            </a:pPr>
            <a:r>
              <a:rPr lang="ru-RU" sz="2600" dirty="0">
                <a:solidFill>
                  <a:schemeClr val="tx1"/>
                </a:solidFill>
                <a:latin typeface="+mn-lt"/>
              </a:rPr>
              <a:t>Количественные результаты:</a:t>
            </a:r>
          </a:p>
          <a:p>
            <a:pPr marL="457200" lvl="0" indent="-457200" algn="l">
              <a:lnSpc>
                <a:spcPct val="80000"/>
              </a:lnSpc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pPr>
            <a:r>
              <a:rPr lang="ru-RU" sz="2600" dirty="0">
                <a:solidFill>
                  <a:schemeClr val="tx1"/>
                </a:solidFill>
                <a:latin typeface="+mn-lt"/>
              </a:rPr>
              <a:t>Охват целевой группы не менее 1000 пользователей (70 тыс. потенциальных пользователей в Томской области)</a:t>
            </a:r>
          </a:p>
          <a:p>
            <a:pPr marL="457200" lvl="0" indent="-457200" algn="l">
              <a:lnSpc>
                <a:spcPct val="80000"/>
              </a:lnSpc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pPr>
            <a:r>
              <a:rPr lang="ru-RU" sz="2600" dirty="0">
                <a:solidFill>
                  <a:schemeClr val="tx1"/>
                </a:solidFill>
                <a:latin typeface="+mn-lt"/>
              </a:rPr>
              <a:t>Работа с 3 организациями-партнерами и более</a:t>
            </a:r>
          </a:p>
          <a:p>
            <a:pPr marL="457200" lvl="0" indent="-457200" algn="l">
              <a:lnSpc>
                <a:spcPct val="80000"/>
              </a:lnSpc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pPr>
            <a:r>
              <a:rPr lang="ru-RU" sz="2600" dirty="0">
                <a:solidFill>
                  <a:schemeClr val="tx1"/>
                </a:solidFill>
                <a:latin typeface="+mn-lt"/>
              </a:rPr>
              <a:t>Привлечение не менее 5 волонтеров для сопровождения программного продукта</a:t>
            </a:r>
          </a:p>
        </p:txBody>
      </p:sp>
      <p:sp>
        <p:nvSpPr>
          <p:cNvPr id="12" name="Shape 14"/>
          <p:cNvSpPr/>
          <p:nvPr/>
        </p:nvSpPr>
        <p:spPr>
          <a:xfrm>
            <a:off x="2182" y="5813935"/>
            <a:ext cx="2012934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1500">
                <a:solidFill>
                  <a:srgbClr val="535353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ru-RU" sz="1200" dirty="0">
                <a:solidFill>
                  <a:schemeClr val="bg1">
                    <a:lumMod val="65000"/>
                  </a:schemeClr>
                </a:solidFill>
              </a:rPr>
              <a:t>Информационная платформа «Будь в курсе»</a:t>
            </a:r>
            <a:endParaRPr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273278" y="6425853"/>
            <a:ext cx="2743200" cy="89247"/>
          </a:xfrm>
        </p:spPr>
        <p:txBody>
          <a:bodyPr/>
          <a:lstStyle/>
          <a:p>
            <a:fld id="{FCF762AA-6FF4-4CA2-8039-65A321A80026}" type="slidenum">
              <a:rPr lang="ru-RU" sz="5400" smtClean="0"/>
              <a:pPr/>
              <a:t>7</a:t>
            </a:fld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330050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0"/>
          <p:cNvSpPr txBox="1">
            <a:spLocks/>
          </p:cNvSpPr>
          <p:nvPr/>
        </p:nvSpPr>
        <p:spPr>
          <a:xfrm>
            <a:off x="1345377" y="-84224"/>
            <a:ext cx="9940243" cy="177061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7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algn="l">
              <a:defRPr sz="1800"/>
            </a:pPr>
            <a:r>
              <a:rPr lang="ru-RU" sz="5400" dirty="0"/>
              <a:t>Возможные партнеры проекта</a:t>
            </a:r>
          </a:p>
        </p:txBody>
      </p:sp>
      <p:sp>
        <p:nvSpPr>
          <p:cNvPr id="4" name="Shape 11"/>
          <p:cNvSpPr txBox="1">
            <a:spLocks/>
          </p:cNvSpPr>
          <p:nvPr/>
        </p:nvSpPr>
        <p:spPr>
          <a:xfrm>
            <a:off x="1122949" y="1793690"/>
            <a:ext cx="10082462" cy="39092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2700" kern="1200">
                <a:solidFill>
                  <a:srgbClr val="535353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0" indent="-457200" algn="l"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pPr>
            <a:r>
              <a:rPr lang="ru-RU" sz="2800" dirty="0">
                <a:solidFill>
                  <a:schemeClr val="tx1"/>
                </a:solidFill>
                <a:latin typeface="+mn-lt"/>
              </a:rPr>
              <a:t>Районные органы социальной защиты</a:t>
            </a:r>
          </a:p>
          <a:p>
            <a:pPr marL="457200" lvl="0" indent="-457200" algn="l"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pPr>
            <a:r>
              <a:rPr lang="ru-RU" sz="2800" dirty="0">
                <a:solidFill>
                  <a:schemeClr val="tx1"/>
                </a:solidFill>
                <a:latin typeface="+mn-lt"/>
              </a:rPr>
              <a:t>Отдел опеки и попечительства</a:t>
            </a:r>
          </a:p>
          <a:p>
            <a:pPr marL="457200" lvl="0" indent="-457200" algn="l"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pPr>
            <a:r>
              <a:rPr lang="ru-RU" sz="2800" dirty="0">
                <a:solidFill>
                  <a:schemeClr val="tx1"/>
                </a:solidFill>
                <a:latin typeface="+mn-lt"/>
              </a:rPr>
              <a:t>Главное бюро медико-социальной экспертизы по Томской области</a:t>
            </a:r>
          </a:p>
          <a:p>
            <a:pPr marL="457200" lvl="0" indent="-457200" algn="l"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pPr>
            <a:r>
              <a:rPr lang="ru-RU" sz="2800" dirty="0">
                <a:solidFill>
                  <a:schemeClr val="tx1"/>
                </a:solidFill>
                <a:latin typeface="+mn-lt"/>
              </a:rPr>
              <a:t>ВОИ (Всероссийское </a:t>
            </a:r>
            <a:r>
              <a:rPr lang="ru-RU" sz="2800">
                <a:solidFill>
                  <a:schemeClr val="tx1"/>
                </a:solidFill>
                <a:latin typeface="+mn-lt"/>
              </a:rPr>
              <a:t>общество инвалидов)</a:t>
            </a:r>
            <a:endParaRPr lang="ru-RU" sz="2800" dirty="0">
              <a:solidFill>
                <a:schemeClr val="tx1"/>
              </a:solidFill>
              <a:latin typeface="+mn-lt"/>
            </a:endParaRPr>
          </a:p>
          <a:p>
            <a:pPr marL="457200" lvl="0" indent="-457200" algn="l"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pPr>
            <a:r>
              <a:rPr lang="ru-RU" sz="2800" dirty="0">
                <a:solidFill>
                  <a:schemeClr val="tx1"/>
                </a:solidFill>
                <a:latin typeface="+mn-lt"/>
              </a:rPr>
              <a:t>«Обыкновенное чудо»</a:t>
            </a:r>
          </a:p>
        </p:txBody>
      </p:sp>
      <p:sp>
        <p:nvSpPr>
          <p:cNvPr id="12" name="Shape 14"/>
          <p:cNvSpPr/>
          <p:nvPr/>
        </p:nvSpPr>
        <p:spPr>
          <a:xfrm>
            <a:off x="2182" y="5833131"/>
            <a:ext cx="2012934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1500">
                <a:solidFill>
                  <a:srgbClr val="535353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ru-RU" sz="1200" dirty="0">
                <a:solidFill>
                  <a:schemeClr val="bg1">
                    <a:lumMod val="65000"/>
                  </a:schemeClr>
                </a:solidFill>
              </a:rPr>
              <a:t>Информационная платформа «Будь в курсе»</a:t>
            </a:r>
            <a:endParaRPr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273278" y="6515100"/>
            <a:ext cx="2743200" cy="180062"/>
          </a:xfrm>
        </p:spPr>
        <p:txBody>
          <a:bodyPr/>
          <a:lstStyle/>
          <a:p>
            <a:fld id="{FCF762AA-6FF4-4CA2-8039-65A321A80026}" type="slidenum">
              <a:rPr lang="ru-RU" sz="5400" smtClean="0"/>
              <a:pPr/>
              <a:t>8</a:t>
            </a:fld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7512564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179"/>
          <p:cNvSpPr txBox="1">
            <a:spLocks/>
          </p:cNvSpPr>
          <p:nvPr/>
        </p:nvSpPr>
        <p:spPr>
          <a:xfrm>
            <a:off x="844531" y="2684279"/>
            <a:ext cx="10427594" cy="190607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897833">
              <a:lnSpc>
                <a:spcPct val="100000"/>
              </a:lnSpc>
              <a:defRPr sz="1800">
                <a:solidFill>
                  <a:srgbClr val="000000"/>
                </a:solidFill>
              </a:defRPr>
            </a:pPr>
            <a:r>
              <a:rPr lang="ru-RU" sz="4700" dirty="0">
                <a:solidFill>
                  <a:srgbClr val="000000"/>
                </a:solidFill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240360658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TM02900688[[fn=Аспект]]</Template>
  <TotalTime>492</TotalTime>
  <Words>244</Words>
  <Application>Microsoft Office PowerPoint</Application>
  <PresentationFormat>Широкоэкранный</PresentationFormat>
  <Paragraphs>49</Paragraphs>
  <Slides>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9</vt:i4>
      </vt:variant>
    </vt:vector>
  </HeadingPairs>
  <TitlesOfParts>
    <vt:vector size="21" baseType="lpstr">
      <vt:lpstr>Arial</vt:lpstr>
      <vt:lpstr>Calibri</vt:lpstr>
      <vt:lpstr>Calibri Light</vt:lpstr>
      <vt:lpstr>Constantia</vt:lpstr>
      <vt:lpstr>Times New Roman</vt:lpstr>
      <vt:lpstr>Wingdings 2</vt:lpstr>
      <vt:lpstr>HDOfficeLightV0</vt:lpstr>
      <vt:lpstr>1_HDOfficeLightV0</vt:lpstr>
      <vt:lpstr>2_HDOfficeLightV0</vt:lpstr>
      <vt:lpstr>3_HDOfficeLightV0</vt:lpstr>
      <vt:lpstr>4_HDOfficeLightV0</vt:lpstr>
      <vt:lpstr>Ретро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Katya Shestakova</dc:creator>
  <cp:lastModifiedBy>Вероника Устинова</cp:lastModifiedBy>
  <cp:revision>45</cp:revision>
  <dcterms:created xsi:type="dcterms:W3CDTF">2015-09-03T07:45:20Z</dcterms:created>
  <dcterms:modified xsi:type="dcterms:W3CDTF">2017-10-29T20:55:03Z</dcterms:modified>
</cp:coreProperties>
</file>