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56" r:id="rId2"/>
    <p:sldId id="259" r:id="rId3"/>
    <p:sldId id="261" r:id="rId4"/>
    <p:sldId id="269" r:id="rId5"/>
    <p:sldId id="263" r:id="rId6"/>
    <p:sldId id="264" r:id="rId7"/>
    <p:sldId id="265" r:id="rId8"/>
    <p:sldId id="267" r:id="rId9"/>
    <p:sldId id="268" r:id="rId10"/>
    <p:sldId id="272" r:id="rId11"/>
    <p:sldId id="262" r:id="rId12"/>
    <p:sldId id="271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ndows-Benutzer" initials="W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C30D"/>
    <a:srgbClr val="E72B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77" autoAdjust="0"/>
    <p:restoredTop sz="94660"/>
  </p:normalViewPr>
  <p:slideViewPr>
    <p:cSldViewPr snapToGrid="0">
      <p:cViewPr varScale="1">
        <p:scale>
          <a:sx n="88" d="100"/>
          <a:sy n="88" d="100"/>
        </p:scale>
        <p:origin x="653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1" name="Group 450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52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3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4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5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6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7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8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9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0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1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2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3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4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5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6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7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1283114" y="1168329"/>
            <a:ext cx="6586124" cy="4537816"/>
            <a:chOff x="1283114" y="1168329"/>
            <a:chExt cx="6586124" cy="4537816"/>
          </a:xfrm>
        </p:grpSpPr>
        <p:sp>
          <p:nvSpPr>
            <p:cNvPr id="39" name="Rectangle 38"/>
            <p:cNvSpPr/>
            <p:nvPr/>
          </p:nvSpPr>
          <p:spPr>
            <a:xfrm>
              <a:off x="1283114" y="1168329"/>
              <a:ext cx="658612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283114" y="1973001"/>
              <a:ext cx="658612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1" name="Isosceles Triangle 39"/>
            <p:cNvSpPr/>
            <p:nvPr/>
          </p:nvSpPr>
          <p:spPr>
            <a:xfrm rot="10800000">
              <a:off x="4362524" y="5355082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9091" y="2055278"/>
            <a:ext cx="6428445" cy="1810636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4800" spc="-113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9091" y="3941492"/>
            <a:ext cx="6428445" cy="1334120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87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2" name="Group 3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2" name="Rectangle 41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43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786" y="2349926"/>
            <a:ext cx="3113815" cy="2472774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15686" y="794719"/>
            <a:ext cx="4095643" cy="525709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68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/>
          <p:cNvGrpSpPr/>
          <p:nvPr/>
        </p:nvGrpSpPr>
        <p:grpSpPr>
          <a:xfrm flipH="1">
            <a:off x="0" y="0"/>
            <a:ext cx="9421759" cy="6858001"/>
            <a:chOff x="1243013" y="0"/>
            <a:chExt cx="9402763" cy="6858001"/>
          </a:xfrm>
        </p:grpSpPr>
        <p:sp>
          <p:nvSpPr>
            <p:cNvPr id="5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85" name="Group 84"/>
          <p:cNvGrpSpPr/>
          <p:nvPr/>
        </p:nvGrpSpPr>
        <p:grpSpPr>
          <a:xfrm>
            <a:off x="5228134" y="1699589"/>
            <a:ext cx="3286552" cy="3470421"/>
            <a:chOff x="640080" y="1699589"/>
            <a:chExt cx="3286552" cy="3470421"/>
          </a:xfrm>
        </p:grpSpPr>
        <p:sp>
          <p:nvSpPr>
            <p:cNvPr id="86" name="Rectangle 85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7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88" name="Rectangle 87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313609" y="2349924"/>
            <a:ext cx="3112047" cy="2464951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3258" y="802808"/>
            <a:ext cx="4118291" cy="525480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268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64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66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7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8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9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0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1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2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3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4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5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0" name="Group 1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21" name="Rectangle 2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8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7" y="803186"/>
            <a:ext cx="4091410" cy="5248622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4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4" name="Group 773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775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6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7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8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9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0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1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2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3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4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5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6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7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8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9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0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" name="Group 6"/>
          <p:cNvGrpSpPr/>
          <p:nvPr/>
        </p:nvGrpSpPr>
        <p:grpSpPr>
          <a:xfrm>
            <a:off x="2403476" y="1158902"/>
            <a:ext cx="4317684" cy="4537816"/>
            <a:chOff x="2403476" y="1158902"/>
            <a:chExt cx="4317684" cy="4537816"/>
          </a:xfrm>
        </p:grpSpPr>
        <p:sp>
          <p:nvSpPr>
            <p:cNvPr id="28" name="Rectangle 27"/>
            <p:cNvSpPr/>
            <p:nvPr/>
          </p:nvSpPr>
          <p:spPr>
            <a:xfrm>
              <a:off x="2403476" y="1158902"/>
              <a:ext cx="4317684" cy="731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2403476" y="1963574"/>
              <a:ext cx="4317684" cy="338446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73" name="Isosceles Triangle 28"/>
            <p:cNvSpPr/>
            <p:nvPr/>
          </p:nvSpPr>
          <p:spPr>
            <a:xfrm rot="10800000">
              <a:off x="4358702" y="5345655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9148" y="2028827"/>
            <a:ext cx="4162952" cy="1732474"/>
          </a:xfrm>
        </p:spPr>
        <p:txBody>
          <a:bodyPr bIns="0" anchor="b">
            <a:normAutofit/>
          </a:bodyPr>
          <a:lstStyle>
            <a:lvl1pPr algn="ctr">
              <a:defRPr sz="36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79148" y="3843338"/>
            <a:ext cx="4162952" cy="1426097"/>
          </a:xfrm>
        </p:spPr>
        <p:txBody>
          <a:bodyPr tIns="0">
            <a:normAutofit/>
          </a:bodyPr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278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40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42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1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2" name="Group 6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3" name="Rectangle 6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Rectangle 6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068"/>
            <a:ext cx="3122163" cy="245980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23014" y="804029"/>
            <a:ext cx="4091674" cy="245934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20283" y="3585104"/>
            <a:ext cx="4094404" cy="247064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65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39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60" name="Rectangle 59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952" y="2355848"/>
            <a:ext cx="3122163" cy="2459028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612" y="802200"/>
            <a:ext cx="3805123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6636" y="1487999"/>
            <a:ext cx="3804674" cy="17753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5010" y="3585518"/>
            <a:ext cx="3819675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18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5010" y="4270332"/>
            <a:ext cx="3819675" cy="178541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22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roup 75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77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0" name="Group 39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1" name="Rectangle 40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42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246495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361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7854696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808976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030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-286226" y="0"/>
            <a:ext cx="9421759" cy="6858001"/>
            <a:chOff x="1243013" y="0"/>
            <a:chExt cx="9402763" cy="6858001"/>
          </a:xfrm>
        </p:grpSpPr>
        <p:sp>
          <p:nvSpPr>
            <p:cNvPr id="88" name="Freeform 5"/>
            <p:cNvSpPr/>
            <p:nvPr/>
          </p:nvSpPr>
          <p:spPr bwMode="auto">
            <a:xfrm>
              <a:off x="2289175" y="0"/>
              <a:ext cx="3867150" cy="6848475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6"/>
            <p:cNvSpPr/>
            <p:nvPr/>
          </p:nvSpPr>
          <p:spPr bwMode="auto">
            <a:xfrm>
              <a:off x="9604375" y="9525"/>
              <a:ext cx="1041400" cy="328613"/>
            </a:xfrm>
            <a:custGeom>
              <a:avLst/>
              <a:gdLst/>
              <a:ahLst/>
              <a:cxnLst/>
              <a:rect l="0" t="0" r="r" b="b"/>
              <a:pathLst>
                <a:path w="219" h="69">
                  <a:moveTo>
                    <a:pt x="219" y="69"/>
                  </a:moveTo>
                  <a:cubicBezTo>
                    <a:pt x="147" y="41"/>
                    <a:pt x="71" y="1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7"/>
            <p:cNvSpPr/>
            <p:nvPr/>
          </p:nvSpPr>
          <p:spPr bwMode="auto">
            <a:xfrm>
              <a:off x="9223375" y="5578475"/>
              <a:ext cx="1422400" cy="1270000"/>
            </a:xfrm>
            <a:custGeom>
              <a:avLst/>
              <a:gdLst/>
              <a:ahLst/>
              <a:cxnLst/>
              <a:rect l="0" t="0" r="r" b="b"/>
              <a:pathLst>
                <a:path w="299" h="267">
                  <a:moveTo>
                    <a:pt x="0" y="267"/>
                  </a:moveTo>
                  <a:cubicBezTo>
                    <a:pt x="105" y="186"/>
                    <a:pt x="206" y="96"/>
                    <a:pt x="299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8"/>
            <p:cNvSpPr/>
            <p:nvPr/>
          </p:nvSpPr>
          <p:spPr bwMode="auto">
            <a:xfrm>
              <a:off x="2103438" y="0"/>
              <a:ext cx="3681413" cy="6848475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9"/>
            <p:cNvSpPr/>
            <p:nvPr/>
          </p:nvSpPr>
          <p:spPr bwMode="auto">
            <a:xfrm>
              <a:off x="10179050" y="9525"/>
              <a:ext cx="466725" cy="157163"/>
            </a:xfrm>
            <a:custGeom>
              <a:avLst/>
              <a:gdLst/>
              <a:ahLst/>
              <a:cxnLst/>
              <a:rect l="0" t="0" r="r" b="b"/>
              <a:pathLst>
                <a:path w="98" h="33">
                  <a:moveTo>
                    <a:pt x="98" y="33"/>
                  </a:moveTo>
                  <a:cubicBezTo>
                    <a:pt x="65" y="21"/>
                    <a:pt x="33" y="10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0"/>
            <p:cNvSpPr/>
            <p:nvPr/>
          </p:nvSpPr>
          <p:spPr bwMode="auto">
            <a:xfrm>
              <a:off x="9471025" y="5811838"/>
              <a:ext cx="1174750" cy="1046163"/>
            </a:xfrm>
            <a:custGeom>
              <a:avLst/>
              <a:gdLst/>
              <a:ahLst/>
              <a:cxnLst/>
              <a:rect l="0" t="0" r="r" b="b"/>
              <a:pathLst>
                <a:path w="247" h="220">
                  <a:moveTo>
                    <a:pt x="0" y="220"/>
                  </a:moveTo>
                  <a:cubicBezTo>
                    <a:pt x="86" y="152"/>
                    <a:pt x="169" y="78"/>
                    <a:pt x="24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1"/>
            <p:cNvSpPr/>
            <p:nvPr/>
          </p:nvSpPr>
          <p:spPr bwMode="auto">
            <a:xfrm>
              <a:off x="1985963" y="0"/>
              <a:ext cx="3622675" cy="6848475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2"/>
            <p:cNvSpPr/>
            <p:nvPr/>
          </p:nvSpPr>
          <p:spPr bwMode="auto">
            <a:xfrm>
              <a:off x="10479088" y="9525"/>
              <a:ext cx="166688" cy="57150"/>
            </a:xfrm>
            <a:custGeom>
              <a:avLst/>
              <a:gdLst/>
              <a:ahLst/>
              <a:cxnLst/>
              <a:rect l="0" t="0" r="r" b="b"/>
              <a:pathLst>
                <a:path w="35" h="12">
                  <a:moveTo>
                    <a:pt x="35" y="12"/>
                  </a:moveTo>
                  <a:cubicBezTo>
                    <a:pt x="23" y="8"/>
                    <a:pt x="12" y="4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3"/>
            <p:cNvSpPr/>
            <p:nvPr/>
          </p:nvSpPr>
          <p:spPr bwMode="auto">
            <a:xfrm>
              <a:off x="9618663" y="5940425"/>
              <a:ext cx="1027113" cy="908050"/>
            </a:xfrm>
            <a:custGeom>
              <a:avLst/>
              <a:gdLst/>
              <a:ahLst/>
              <a:cxnLst/>
              <a:rect l="0" t="0" r="r" b="b"/>
              <a:pathLst>
                <a:path w="216" h="191">
                  <a:moveTo>
                    <a:pt x="0" y="191"/>
                  </a:moveTo>
                  <a:cubicBezTo>
                    <a:pt x="75" y="131"/>
                    <a:pt x="147" y="67"/>
                    <a:pt x="216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4"/>
            <p:cNvSpPr/>
            <p:nvPr/>
          </p:nvSpPr>
          <p:spPr bwMode="auto">
            <a:xfrm>
              <a:off x="1985963" y="0"/>
              <a:ext cx="3248025" cy="6848475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5"/>
            <p:cNvSpPr/>
            <p:nvPr/>
          </p:nvSpPr>
          <p:spPr bwMode="auto">
            <a:xfrm>
              <a:off x="9780588" y="6054725"/>
              <a:ext cx="865188" cy="793750"/>
            </a:xfrm>
            <a:custGeom>
              <a:avLst/>
              <a:gdLst/>
              <a:ahLst/>
              <a:cxnLst/>
              <a:rect l="0" t="0" r="r" b="b"/>
              <a:pathLst>
                <a:path w="182" h="167">
                  <a:moveTo>
                    <a:pt x="0" y="167"/>
                  </a:moveTo>
                  <a:cubicBezTo>
                    <a:pt x="63" y="114"/>
                    <a:pt x="123" y="58"/>
                    <a:pt x="182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6"/>
            <p:cNvSpPr/>
            <p:nvPr/>
          </p:nvSpPr>
          <p:spPr bwMode="auto">
            <a:xfrm>
              <a:off x="1871663" y="0"/>
              <a:ext cx="3233738" cy="6848475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7"/>
            <p:cNvSpPr/>
            <p:nvPr/>
          </p:nvSpPr>
          <p:spPr bwMode="auto">
            <a:xfrm>
              <a:off x="9956800" y="6216650"/>
              <a:ext cx="688975" cy="631825"/>
            </a:xfrm>
            <a:custGeom>
              <a:avLst/>
              <a:gdLst/>
              <a:ahLst/>
              <a:cxnLst/>
              <a:rect l="0" t="0" r="r" b="b"/>
              <a:pathLst>
                <a:path w="145" h="133">
                  <a:moveTo>
                    <a:pt x="0" y="133"/>
                  </a:moveTo>
                  <a:cubicBezTo>
                    <a:pt x="50" y="90"/>
                    <a:pt x="98" y="46"/>
                    <a:pt x="14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8"/>
            <p:cNvSpPr/>
            <p:nvPr/>
          </p:nvSpPr>
          <p:spPr bwMode="auto">
            <a:xfrm>
              <a:off x="1466850" y="0"/>
              <a:ext cx="3424238" cy="6848475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9"/>
            <p:cNvSpPr/>
            <p:nvPr/>
          </p:nvSpPr>
          <p:spPr bwMode="auto">
            <a:xfrm>
              <a:off x="10264775" y="6519863"/>
              <a:ext cx="381000" cy="328613"/>
            </a:xfrm>
            <a:custGeom>
              <a:avLst/>
              <a:gdLst/>
              <a:ahLst/>
              <a:cxnLst/>
              <a:rect l="0" t="0" r="r" b="b"/>
              <a:pathLst>
                <a:path w="80" h="69">
                  <a:moveTo>
                    <a:pt x="0" y="69"/>
                  </a:moveTo>
                  <a:cubicBezTo>
                    <a:pt x="27" y="47"/>
                    <a:pt x="53" y="24"/>
                    <a:pt x="8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20"/>
            <p:cNvSpPr/>
            <p:nvPr/>
          </p:nvSpPr>
          <p:spPr bwMode="auto">
            <a:xfrm>
              <a:off x="1581150" y="0"/>
              <a:ext cx="2720975" cy="6848475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21"/>
            <p:cNvSpPr/>
            <p:nvPr/>
          </p:nvSpPr>
          <p:spPr bwMode="auto">
            <a:xfrm>
              <a:off x="1243013" y="0"/>
              <a:ext cx="2949575" cy="6848475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2"/>
            <p:cNvSpPr/>
            <p:nvPr/>
          </p:nvSpPr>
          <p:spPr bwMode="auto">
            <a:xfrm>
              <a:off x="1524000" y="0"/>
              <a:ext cx="1446213" cy="2030413"/>
            </a:xfrm>
            <a:custGeom>
              <a:avLst/>
              <a:gdLst/>
              <a:ahLst/>
              <a:cxnLst/>
              <a:rect l="0" t="0" r="r" b="b"/>
              <a:pathLst>
                <a:path w="304" h="427">
                  <a:moveTo>
                    <a:pt x="304" y="0"/>
                  </a:moveTo>
                  <a:cubicBezTo>
                    <a:pt x="170" y="120"/>
                    <a:pt x="69" y="267"/>
                    <a:pt x="0" y="42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3"/>
            <p:cNvSpPr/>
            <p:nvPr/>
          </p:nvSpPr>
          <p:spPr bwMode="auto">
            <a:xfrm>
              <a:off x="1524000" y="9525"/>
              <a:ext cx="1246188" cy="1641475"/>
            </a:xfrm>
            <a:custGeom>
              <a:avLst/>
              <a:gdLst/>
              <a:ahLst/>
              <a:cxnLst/>
              <a:rect l="0" t="0" r="r" b="b"/>
              <a:pathLst>
                <a:path w="262" h="345">
                  <a:moveTo>
                    <a:pt x="262" y="0"/>
                  </a:moveTo>
                  <a:cubicBezTo>
                    <a:pt x="152" y="102"/>
                    <a:pt x="65" y="217"/>
                    <a:pt x="0" y="34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4"/>
            <p:cNvSpPr/>
            <p:nvPr/>
          </p:nvSpPr>
          <p:spPr bwMode="auto">
            <a:xfrm>
              <a:off x="1524000" y="0"/>
              <a:ext cx="1036638" cy="1212850"/>
            </a:xfrm>
            <a:custGeom>
              <a:avLst/>
              <a:gdLst/>
              <a:ahLst/>
              <a:cxnLst/>
              <a:rect l="0" t="0" r="r" b="b"/>
              <a:pathLst>
                <a:path w="218" h="255">
                  <a:moveTo>
                    <a:pt x="218" y="0"/>
                  </a:moveTo>
                  <a:cubicBezTo>
                    <a:pt x="137" y="77"/>
                    <a:pt x="62" y="162"/>
                    <a:pt x="0" y="25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42" name="Group 41"/>
          <p:cNvGrpSpPr/>
          <p:nvPr/>
        </p:nvGrpSpPr>
        <p:grpSpPr>
          <a:xfrm>
            <a:off x="640080" y="1699589"/>
            <a:ext cx="3286552" cy="3470421"/>
            <a:chOff x="640080" y="1699589"/>
            <a:chExt cx="3286552" cy="3470421"/>
          </a:xfrm>
        </p:grpSpPr>
        <p:sp>
          <p:nvSpPr>
            <p:cNvPr id="43" name="Rectangle 42"/>
            <p:cNvSpPr/>
            <p:nvPr/>
          </p:nvSpPr>
          <p:spPr>
            <a:xfrm>
              <a:off x="644453" y="1699589"/>
              <a:ext cx="327780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22"/>
            <p:cNvSpPr/>
            <p:nvPr/>
          </p:nvSpPr>
          <p:spPr>
            <a:xfrm rot="10800000">
              <a:off x="2125363" y="4897607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44"/>
            <p:cNvSpPr/>
            <p:nvPr/>
          </p:nvSpPr>
          <p:spPr>
            <a:xfrm>
              <a:off x="640080" y="2275661"/>
              <a:ext cx="32865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554" y="2349924"/>
            <a:ext cx="3112047" cy="1225399"/>
          </a:xfrm>
        </p:spPr>
        <p:txBody>
          <a:bodyPr bIns="0" anchor="b">
            <a:noAutofit/>
          </a:bodyPr>
          <a:lstStyle>
            <a:lvl1pPr algn="ctr">
              <a:defRPr sz="28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15686" y="801390"/>
            <a:ext cx="4095643" cy="524949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5554" y="3575324"/>
            <a:ext cx="3112047" cy="123955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3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roup 428"/>
          <p:cNvGrpSpPr/>
          <p:nvPr/>
        </p:nvGrpSpPr>
        <p:grpSpPr>
          <a:xfrm>
            <a:off x="0" y="0"/>
            <a:ext cx="9555163" cy="6853238"/>
            <a:chOff x="1524000" y="0"/>
            <a:chExt cx="9555163" cy="6853238"/>
          </a:xfrm>
        </p:grpSpPr>
        <p:sp>
          <p:nvSpPr>
            <p:cNvPr id="430" name="Freeform 6"/>
            <p:cNvSpPr/>
            <p:nvPr/>
          </p:nvSpPr>
          <p:spPr bwMode="auto">
            <a:xfrm>
              <a:off x="1524000" y="1331913"/>
              <a:ext cx="7837488" cy="5521325"/>
            </a:xfrm>
            <a:custGeom>
              <a:avLst/>
              <a:gdLst/>
              <a:ahLst/>
              <a:cxnLst/>
              <a:rect l="0" t="0" r="r" b="b"/>
              <a:pathLst>
                <a:path w="1648" h="1161">
                  <a:moveTo>
                    <a:pt x="1362" y="1161"/>
                  </a:moveTo>
                  <a:cubicBezTo>
                    <a:pt x="1648" y="920"/>
                    <a:pt x="1283" y="505"/>
                    <a:pt x="1097" y="326"/>
                  </a:cubicBezTo>
                  <a:cubicBezTo>
                    <a:pt x="926" y="162"/>
                    <a:pt x="709" y="35"/>
                    <a:pt x="470" y="14"/>
                  </a:cubicBezTo>
                  <a:cubicBezTo>
                    <a:pt x="315" y="0"/>
                    <a:pt x="142" y="49"/>
                    <a:pt x="0" y="138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1" name="Freeform 7"/>
            <p:cNvSpPr/>
            <p:nvPr/>
          </p:nvSpPr>
          <p:spPr bwMode="auto">
            <a:xfrm>
              <a:off x="1524000" y="5564188"/>
              <a:ext cx="1412875" cy="1284288"/>
            </a:xfrm>
            <a:custGeom>
              <a:avLst/>
              <a:gdLst/>
              <a:ahLst/>
              <a:cxnLst/>
              <a:rect l="0" t="0" r="r" b="b"/>
              <a:pathLst>
                <a:path w="297" h="270">
                  <a:moveTo>
                    <a:pt x="0" y="0"/>
                  </a:moveTo>
                  <a:cubicBezTo>
                    <a:pt x="73" y="119"/>
                    <a:pt x="186" y="220"/>
                    <a:pt x="297" y="27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2" name="Freeform 8"/>
            <p:cNvSpPr/>
            <p:nvPr/>
          </p:nvSpPr>
          <p:spPr bwMode="auto">
            <a:xfrm>
              <a:off x="1524000" y="2030413"/>
              <a:ext cx="6510338" cy="4813300"/>
            </a:xfrm>
            <a:custGeom>
              <a:avLst/>
              <a:gdLst/>
              <a:ahLst/>
              <a:cxnLst/>
              <a:rect l="0" t="0" r="r" b="b"/>
              <a:pathLst>
                <a:path w="1369" h="1012">
                  <a:moveTo>
                    <a:pt x="845" y="1012"/>
                  </a:moveTo>
                  <a:cubicBezTo>
                    <a:pt x="1043" y="967"/>
                    <a:pt x="1369" y="853"/>
                    <a:pt x="1263" y="588"/>
                  </a:cubicBezTo>
                  <a:cubicBezTo>
                    <a:pt x="1164" y="340"/>
                    <a:pt x="861" y="107"/>
                    <a:pt x="602" y="49"/>
                  </a:cubicBezTo>
                  <a:cubicBezTo>
                    <a:pt x="383" y="0"/>
                    <a:pt x="135" y="97"/>
                    <a:pt x="0" y="28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3" name="Freeform 9"/>
            <p:cNvSpPr/>
            <p:nvPr/>
          </p:nvSpPr>
          <p:spPr bwMode="auto">
            <a:xfrm>
              <a:off x="1528763" y="6207125"/>
              <a:ext cx="717550" cy="646113"/>
            </a:xfrm>
            <a:custGeom>
              <a:avLst/>
              <a:gdLst/>
              <a:ahLst/>
              <a:cxnLst/>
              <a:rect l="0" t="0" r="r" b="b"/>
              <a:pathLst>
                <a:path w="151" h="136">
                  <a:moveTo>
                    <a:pt x="0" y="0"/>
                  </a:moveTo>
                  <a:cubicBezTo>
                    <a:pt x="45" y="52"/>
                    <a:pt x="97" y="99"/>
                    <a:pt x="151" y="13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4" name="Freeform 10"/>
            <p:cNvSpPr/>
            <p:nvPr/>
          </p:nvSpPr>
          <p:spPr bwMode="auto">
            <a:xfrm>
              <a:off x="1524000" y="1806575"/>
              <a:ext cx="6753225" cy="5046663"/>
            </a:xfrm>
            <a:custGeom>
              <a:avLst/>
              <a:gdLst/>
              <a:ahLst/>
              <a:cxnLst/>
              <a:rect l="0" t="0" r="r" b="b"/>
              <a:pathLst>
                <a:path w="1420" h="1061">
                  <a:moveTo>
                    <a:pt x="1034" y="1061"/>
                  </a:moveTo>
                  <a:cubicBezTo>
                    <a:pt x="1148" y="1019"/>
                    <a:pt x="1283" y="957"/>
                    <a:pt x="1345" y="845"/>
                  </a:cubicBezTo>
                  <a:cubicBezTo>
                    <a:pt x="1420" y="710"/>
                    <a:pt x="1338" y="570"/>
                    <a:pt x="1249" y="466"/>
                  </a:cubicBezTo>
                  <a:cubicBezTo>
                    <a:pt x="1068" y="253"/>
                    <a:pt x="816" y="57"/>
                    <a:pt x="530" y="23"/>
                  </a:cubicBezTo>
                  <a:cubicBezTo>
                    <a:pt x="336" y="0"/>
                    <a:pt x="140" y="87"/>
                    <a:pt x="0" y="22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5" name="Freeform 11"/>
            <p:cNvSpPr/>
            <p:nvPr/>
          </p:nvSpPr>
          <p:spPr bwMode="auto">
            <a:xfrm>
              <a:off x="1524000" y="669925"/>
              <a:ext cx="8797925" cy="6183313"/>
            </a:xfrm>
            <a:custGeom>
              <a:avLst/>
              <a:gdLst/>
              <a:ahLst/>
              <a:cxnLst/>
              <a:rect l="0" t="0" r="r" b="b"/>
              <a:pathLst>
                <a:path w="1850" h="1300">
                  <a:moveTo>
                    <a:pt x="1552" y="1300"/>
                  </a:moveTo>
                  <a:cubicBezTo>
                    <a:pt x="1850" y="1019"/>
                    <a:pt x="1504" y="652"/>
                    <a:pt x="1288" y="447"/>
                  </a:cubicBezTo>
                  <a:cubicBezTo>
                    <a:pt x="1085" y="255"/>
                    <a:pt x="838" y="90"/>
                    <a:pt x="559" y="37"/>
                  </a:cubicBezTo>
                  <a:cubicBezTo>
                    <a:pt x="364" y="0"/>
                    <a:pt x="171" y="40"/>
                    <a:pt x="0" y="131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6" name="Freeform 12"/>
            <p:cNvSpPr/>
            <p:nvPr/>
          </p:nvSpPr>
          <p:spPr bwMode="auto">
            <a:xfrm>
              <a:off x="1524000" y="119063"/>
              <a:ext cx="9555163" cy="6734175"/>
            </a:xfrm>
            <a:custGeom>
              <a:avLst/>
              <a:gdLst/>
              <a:ahLst/>
              <a:cxnLst/>
              <a:rect l="0" t="0" r="r" b="b"/>
              <a:pathLst>
                <a:path w="2009" h="1416">
                  <a:moveTo>
                    <a:pt x="1725" y="1416"/>
                  </a:moveTo>
                  <a:cubicBezTo>
                    <a:pt x="2009" y="1117"/>
                    <a:pt x="1728" y="785"/>
                    <a:pt x="1492" y="565"/>
                  </a:cubicBezTo>
                  <a:cubicBezTo>
                    <a:pt x="1248" y="339"/>
                    <a:pt x="961" y="143"/>
                    <a:pt x="635" y="61"/>
                  </a:cubicBezTo>
                  <a:cubicBezTo>
                    <a:pt x="392" y="0"/>
                    <a:pt x="190" y="18"/>
                    <a:pt x="0" y="10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7" name="Freeform 13"/>
            <p:cNvSpPr/>
            <p:nvPr/>
          </p:nvSpPr>
          <p:spPr bwMode="auto">
            <a:xfrm>
              <a:off x="5419725" y="4763"/>
              <a:ext cx="5216525" cy="5368925"/>
            </a:xfrm>
            <a:custGeom>
              <a:avLst/>
              <a:gdLst/>
              <a:ahLst/>
              <a:cxnLst/>
              <a:rect l="0" t="0" r="r" b="b"/>
              <a:pathLst>
                <a:path w="1097" h="1129">
                  <a:moveTo>
                    <a:pt x="1097" y="1129"/>
                  </a:moveTo>
                  <a:cubicBezTo>
                    <a:pt x="1031" y="909"/>
                    <a:pt x="843" y="701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8" name="Freeform 15"/>
            <p:cNvSpPr/>
            <p:nvPr/>
          </p:nvSpPr>
          <p:spPr bwMode="auto">
            <a:xfrm>
              <a:off x="5813425" y="4763"/>
              <a:ext cx="4832350" cy="4822825"/>
            </a:xfrm>
            <a:custGeom>
              <a:avLst/>
              <a:gdLst/>
              <a:ahLst/>
              <a:cxnLst/>
              <a:rect l="0" t="0" r="r" b="b"/>
              <a:pathLst>
                <a:path w="1016" h="1014">
                  <a:moveTo>
                    <a:pt x="1016" y="1014"/>
                  </a:moveTo>
                  <a:cubicBezTo>
                    <a:pt x="934" y="849"/>
                    <a:pt x="802" y="6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9" name="Freeform 16"/>
            <p:cNvSpPr/>
            <p:nvPr/>
          </p:nvSpPr>
          <p:spPr bwMode="auto">
            <a:xfrm>
              <a:off x="6003925" y="4763"/>
              <a:ext cx="4641850" cy="4598988"/>
            </a:xfrm>
            <a:custGeom>
              <a:avLst/>
              <a:gdLst/>
              <a:ahLst/>
              <a:cxnLst/>
              <a:rect l="0" t="0" r="r" b="b"/>
              <a:pathLst>
                <a:path w="976" h="967">
                  <a:moveTo>
                    <a:pt x="976" y="967"/>
                  </a:moveTo>
                  <a:cubicBezTo>
                    <a:pt x="894" y="822"/>
                    <a:pt x="779" y="689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0" name="Freeform 17"/>
            <p:cNvSpPr/>
            <p:nvPr/>
          </p:nvSpPr>
          <p:spPr bwMode="auto">
            <a:xfrm>
              <a:off x="6203950" y="0"/>
              <a:ext cx="4441825" cy="4237038"/>
            </a:xfrm>
            <a:custGeom>
              <a:avLst/>
              <a:gdLst/>
              <a:ahLst/>
              <a:cxnLst/>
              <a:rect l="0" t="0" r="r" b="b"/>
              <a:pathLst>
                <a:path w="934" h="891">
                  <a:moveTo>
                    <a:pt x="934" y="891"/>
                  </a:moveTo>
                  <a:cubicBezTo>
                    <a:pt x="863" y="783"/>
                    <a:pt x="778" y="684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1" name="Freeform 18"/>
            <p:cNvSpPr/>
            <p:nvPr/>
          </p:nvSpPr>
          <p:spPr bwMode="auto">
            <a:xfrm>
              <a:off x="6456363" y="4763"/>
              <a:ext cx="4179888" cy="3986213"/>
            </a:xfrm>
            <a:custGeom>
              <a:avLst/>
              <a:gdLst/>
              <a:ahLst/>
              <a:cxnLst/>
              <a:rect l="0" t="0" r="r" b="b"/>
              <a:pathLst>
                <a:path w="879" h="838">
                  <a:moveTo>
                    <a:pt x="879" y="838"/>
                  </a:moveTo>
                  <a:cubicBezTo>
                    <a:pt x="821" y="755"/>
                    <a:pt x="756" y="679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2" name="Freeform 19"/>
            <p:cNvSpPr/>
            <p:nvPr/>
          </p:nvSpPr>
          <p:spPr bwMode="auto">
            <a:xfrm>
              <a:off x="6869113" y="4763"/>
              <a:ext cx="3776663" cy="3838575"/>
            </a:xfrm>
            <a:custGeom>
              <a:avLst/>
              <a:gdLst/>
              <a:ahLst/>
              <a:cxnLst/>
              <a:rect l="0" t="0" r="r" b="b"/>
              <a:pathLst>
                <a:path w="794" h="807">
                  <a:moveTo>
                    <a:pt x="794" y="807"/>
                  </a:moveTo>
                  <a:cubicBezTo>
                    <a:pt x="745" y="739"/>
                    <a:pt x="695" y="676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3" name="Freeform 20"/>
            <p:cNvSpPr/>
            <p:nvPr/>
          </p:nvSpPr>
          <p:spPr bwMode="auto">
            <a:xfrm>
              <a:off x="8758238" y="4763"/>
              <a:ext cx="1887538" cy="1355725"/>
            </a:xfrm>
            <a:custGeom>
              <a:avLst/>
              <a:gdLst/>
              <a:ahLst/>
              <a:cxnLst/>
              <a:rect l="0" t="0" r="r" b="b"/>
              <a:pathLst>
                <a:path w="397" h="285">
                  <a:moveTo>
                    <a:pt x="397" y="285"/>
                  </a:moveTo>
                  <a:cubicBezTo>
                    <a:pt x="270" y="182"/>
                    <a:pt x="138" y="8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4" name="Freeform 21"/>
            <p:cNvSpPr/>
            <p:nvPr/>
          </p:nvSpPr>
          <p:spPr bwMode="auto">
            <a:xfrm>
              <a:off x="9223375" y="9525"/>
              <a:ext cx="1422400" cy="1108075"/>
            </a:xfrm>
            <a:custGeom>
              <a:avLst/>
              <a:gdLst/>
              <a:ahLst/>
              <a:cxnLst/>
              <a:rect l="0" t="0" r="r" b="b"/>
              <a:pathLst>
                <a:path w="299" h="233">
                  <a:moveTo>
                    <a:pt x="299" y="233"/>
                  </a:moveTo>
                  <a:cubicBezTo>
                    <a:pt x="197" y="145"/>
                    <a:pt x="97" y="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5" name="Freeform 22"/>
            <p:cNvSpPr/>
            <p:nvPr/>
          </p:nvSpPr>
          <p:spPr bwMode="auto">
            <a:xfrm>
              <a:off x="10009188" y="4763"/>
              <a:ext cx="636588" cy="361950"/>
            </a:xfrm>
            <a:custGeom>
              <a:avLst/>
              <a:gdLst/>
              <a:ahLst/>
              <a:cxnLst/>
              <a:rect l="0" t="0" r="r" b="b"/>
              <a:pathLst>
                <a:path w="134" h="76">
                  <a:moveTo>
                    <a:pt x="0" y="0"/>
                  </a:moveTo>
                  <a:cubicBezTo>
                    <a:pt x="45" y="25"/>
                    <a:pt x="89" y="50"/>
                    <a:pt x="134" y="7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644463" y="1698332"/>
            <a:ext cx="4357752" cy="3470420"/>
            <a:chOff x="644463" y="1698332"/>
            <a:chExt cx="4357752" cy="3470420"/>
          </a:xfrm>
        </p:grpSpPr>
        <p:sp>
          <p:nvSpPr>
            <p:cNvPr id="77" name="Rectangle 76"/>
            <p:cNvSpPr/>
            <p:nvPr/>
          </p:nvSpPr>
          <p:spPr>
            <a:xfrm>
              <a:off x="644463" y="1698332"/>
              <a:ext cx="4357752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644463" y="2274404"/>
              <a:ext cx="4357752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27" name="Isosceles Triangle 9"/>
            <p:cNvSpPr/>
            <p:nvPr/>
          </p:nvSpPr>
          <p:spPr>
            <a:xfrm rot="10800000">
              <a:off x="2665346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54676" y="0"/>
            <a:ext cx="3489324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585" y="2336402"/>
            <a:ext cx="4197666" cy="1265539"/>
          </a:xfrm>
        </p:spPr>
        <p:txBody>
          <a:bodyPr bIns="0" anchor="b">
            <a:normAutofit/>
          </a:bodyPr>
          <a:lstStyle>
            <a:lvl1pPr>
              <a:defRPr sz="3200">
                <a:solidFill>
                  <a:srgbClr val="FFFE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2314" y="3601941"/>
            <a:ext cx="4199254" cy="1214535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rgbClr val="FFFEFF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0080" y="320040"/>
            <a:ext cx="2743200" cy="32004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12/4/2017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40080" y="6227064"/>
            <a:ext cx="4358641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315463" y="320040"/>
            <a:ext cx="685800" cy="32004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5299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5554" y="2349925"/>
            <a:ext cx="3112047" cy="2464952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15687" y="794719"/>
            <a:ext cx="4079089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" y="320040"/>
            <a:ext cx="27432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12/4/2017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40080" y="6227064"/>
            <a:ext cx="7854696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8976" y="320040"/>
            <a:ext cx="6858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940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lnSpc>
          <a:spcPct val="85000"/>
        </a:lnSpc>
        <a:spcBef>
          <a:spcPct val="0"/>
        </a:spcBef>
        <a:buNone/>
        <a:defRPr sz="3200" b="0" i="0" kern="1200" cap="none" spc="-113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9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84294" y="2120483"/>
            <a:ext cx="5434301" cy="1810636"/>
          </a:xfrm>
        </p:spPr>
        <p:txBody>
          <a:bodyPr/>
          <a:lstStyle/>
          <a:p>
            <a:r>
              <a:rPr lang="en-US" sz="8800" dirty="0" err="1"/>
              <a:t>Carasique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9026" y="2111577"/>
            <a:ext cx="6428445" cy="133412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Интерактивный 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веб-сервис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159" y="45941"/>
            <a:ext cx="1162181" cy="108857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666135" y="1233961"/>
            <a:ext cx="3814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ОТКРЫТЫЕ ДАННЫЕ ТОМСКОЙ ОБЛАСТИ</a:t>
            </a: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4114591" y="1610304"/>
            <a:ext cx="917442" cy="212839"/>
          </a:xfrm>
          <a:prstGeom prst="flowChartTerminator">
            <a:avLst/>
          </a:prstGeom>
          <a:solidFill>
            <a:srgbClr val="E72B2B"/>
          </a:solidFill>
          <a:ln>
            <a:solidFill>
              <a:srgbClr val="E72B2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2017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824" y="2837330"/>
            <a:ext cx="806822" cy="806822"/>
          </a:xfrm>
          <a:prstGeom prst="rect">
            <a:avLst/>
          </a:prstGeom>
        </p:spPr>
      </p:pic>
      <p:sp>
        <p:nvSpPr>
          <p:cNvPr id="16" name="Подзаголовок 2"/>
          <p:cNvSpPr txBox="1">
            <a:spLocks/>
          </p:cNvSpPr>
          <p:nvPr/>
        </p:nvSpPr>
        <p:spPr>
          <a:xfrm>
            <a:off x="1359025" y="3873179"/>
            <a:ext cx="6428445" cy="1334120"/>
          </a:xfrm>
          <a:prstGeom prst="rect">
            <a:avLst/>
          </a:prstGeom>
        </p:spPr>
        <p:txBody>
          <a:bodyPr vert="horz" lIns="91440" tIns="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750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800" b="0" kern="1200">
                <a:solidFill>
                  <a:srgbClr val="FFFEFF"/>
                </a:solidFill>
                <a:effectLst/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5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35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120000"/>
              </a:lnSpc>
              <a:spcBef>
                <a:spcPts val="375"/>
              </a:spcBef>
              <a:buClr>
                <a:schemeClr val="accent1"/>
              </a:buClr>
              <a:buSzPct val="110000"/>
              <a:buFont typeface="Wingdings" panose="05000000000000000000" pitchFamily="2" charset="2"/>
              <a:buNone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Будь в курсе всех событий Томска</a:t>
            </a:r>
            <a:r>
              <a:rPr lang="en-US" sz="2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ru-RU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7785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Гончаров</a:t>
            </a:r>
            <a:b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Аркадий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80550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Кайда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Анастасия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53315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Кульневич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Алексей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926080" y="5634780"/>
            <a:ext cx="2124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Радишевский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Владислав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564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4159586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pic>
        <p:nvPicPr>
          <p:cNvPr id="1026" name="Picture 2" descr="https://pp.userapi.com/c837131/v837131744/5d1cd/0G0EllJ6DS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889" y="1963421"/>
            <a:ext cx="2350749" cy="4179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14362" y="1952862"/>
            <a:ext cx="2362628" cy="420022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036560" y="6123007"/>
            <a:ext cx="89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1312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373071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cs typeface="Times New Roman" panose="02020603050405020304" pitchFamily="18" charset="0"/>
              </a:rPr>
              <a:t>Помощь в прокладывании маршрутов</a:t>
            </a:r>
            <a:r>
              <a:rPr lang="en-US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между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мероприятиями, проводимыми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в один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день</a:t>
            </a:r>
            <a:endParaRPr lang="en-US" sz="2800" dirty="0" smtClean="0">
              <a:latin typeface="+mj-lt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Расширение географии на другие регионы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Разграничение подписки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на конкретные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категории и регионы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Совершенствование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алгоритма сбора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данных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Привлечение организаторов мероприятий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Будущие задачи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36560" y="6123007"/>
            <a:ext cx="89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37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373071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Telegram: @</a:t>
            </a:r>
            <a:r>
              <a:rPr lang="en-US" sz="28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ContestsTomskBot</a:t>
            </a:r>
            <a:endParaRPr lang="en-US" sz="28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ru-RU" sz="28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Сайт: </a:t>
            </a:r>
            <a:r>
              <a:rPr lang="en-US" sz="28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http://carasique.pythonanywhere.com/</a:t>
            </a:r>
            <a:endParaRPr lang="ru-RU" sz="28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Ссылки на приложение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36560" y="6123007"/>
            <a:ext cx="899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618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479148" y="2028826"/>
            <a:ext cx="4162952" cy="2177413"/>
          </a:xfrm>
        </p:spPr>
        <p:txBody>
          <a:bodyPr>
            <a:normAutofit/>
          </a:bodyPr>
          <a:lstStyle/>
          <a:p>
            <a:r>
              <a:rPr lang="ru-RU" sz="5400" b="1" dirty="0" smtClean="0"/>
              <a:t>Спасибо за внимание!</a:t>
            </a:r>
            <a:endParaRPr lang="ru-RU" sz="5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265077" y="1163160"/>
            <a:ext cx="4967014" cy="557020"/>
          </a:xfrm>
          <a:prstGeom prst="rect">
            <a:avLst/>
          </a:prstGeom>
        </p:spPr>
        <p:txBody>
          <a:bodyPr vert="horz" lIns="228600" tIns="228600" rIns="228600" bIns="0" rtlCol="0" anchor="b">
            <a:noAutofit/>
          </a:bodyPr>
          <a:lstStyle>
            <a:lvl1pPr algn="ctr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b="0" i="0" kern="1200" cap="none" spc="-113">
                <a:solidFill>
                  <a:srgbClr val="FFFEFF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err="1" smtClean="0"/>
              <a:t>Carasique</a:t>
            </a:r>
            <a:endParaRPr lang="ru-RU" sz="105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20" y="1315854"/>
            <a:ext cx="338566" cy="33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35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80294" y="1964691"/>
            <a:ext cx="7960659" cy="373071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ru-RU" sz="2500" b="1" dirty="0">
                <a:latin typeface="+mj-lt"/>
                <a:cs typeface="Times New Roman" panose="02020603050405020304" pitchFamily="18" charset="0"/>
              </a:rPr>
              <a:t>Проблема: </a:t>
            </a:r>
            <a:r>
              <a:rPr lang="ru-RU" sz="2500" dirty="0" smtClean="0">
                <a:latin typeface="+mj-lt"/>
                <a:cs typeface="Times New Roman" panose="02020603050405020304" pitchFamily="18" charset="0"/>
              </a:rPr>
              <a:t>разрозненность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источников данных о событиях </a:t>
            </a:r>
            <a:r>
              <a:rPr lang="ru-RU" sz="2500" dirty="0" smtClean="0">
                <a:latin typeface="+mj-lt"/>
                <a:cs typeface="Times New Roman" panose="02020603050405020304" pitchFamily="18" charset="0"/>
              </a:rPr>
              <a:t>Томска</a:t>
            </a:r>
          </a:p>
          <a:p>
            <a:pPr lvl="1"/>
            <a:r>
              <a:rPr lang="ru-RU" sz="2500" dirty="0">
                <a:latin typeface="+mj-lt"/>
                <a:cs typeface="Times New Roman" panose="02020603050405020304" pitchFamily="18" charset="0"/>
              </a:rPr>
              <a:t/>
            </a:r>
            <a:br>
              <a:rPr lang="ru-RU" sz="2500" dirty="0">
                <a:latin typeface="+mj-lt"/>
                <a:cs typeface="Times New Roman" panose="02020603050405020304" pitchFamily="18" charset="0"/>
              </a:rPr>
            </a:br>
            <a:r>
              <a:rPr lang="ru-RU" sz="2500" b="1" dirty="0">
                <a:latin typeface="+mj-lt"/>
                <a:cs typeface="Times New Roman" panose="02020603050405020304" pitchFamily="18" charset="0"/>
              </a:rPr>
              <a:t>Цель: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Агрегация данных </a:t>
            </a:r>
            <a:r>
              <a:rPr lang="ru-RU" sz="2500" dirty="0" smtClean="0">
                <a:latin typeface="+mj-lt"/>
                <a:cs typeface="Times New Roman" panose="02020603050405020304" pitchFamily="18" charset="0"/>
              </a:rPr>
              <a:t>в едином сервисе с возможностью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автоматизированного оповещения</a:t>
            </a:r>
            <a:br>
              <a:rPr lang="ru-RU" sz="2500" dirty="0">
                <a:latin typeface="+mj-lt"/>
                <a:cs typeface="Times New Roman" panose="02020603050405020304" pitchFamily="18" charset="0"/>
              </a:rPr>
            </a:br>
            <a:endParaRPr lang="ru-RU" sz="2500" dirty="0" smtClean="0">
              <a:latin typeface="+mj-lt"/>
              <a:cs typeface="Times New Roman" panose="02020603050405020304" pitchFamily="18" charset="0"/>
            </a:endParaRPr>
          </a:p>
          <a:p>
            <a:pPr lvl="1"/>
            <a:r>
              <a:rPr lang="ru-RU" sz="2500" b="1" dirty="0" smtClean="0">
                <a:latin typeface="+mj-lt"/>
                <a:cs typeface="Times New Roman" panose="02020603050405020304" pitchFamily="18" charset="0"/>
              </a:rPr>
              <a:t>Целевая </a:t>
            </a:r>
            <a:r>
              <a:rPr lang="ru-RU" sz="2500" b="1" dirty="0">
                <a:latin typeface="+mj-lt"/>
                <a:cs typeface="Times New Roman" panose="02020603050405020304" pitchFamily="18" charset="0"/>
              </a:rPr>
              <a:t>аудитория: </a:t>
            </a:r>
            <a:r>
              <a:rPr lang="ru-RU" sz="2500" dirty="0">
                <a:latin typeface="+mj-lt"/>
                <a:cs typeface="Times New Roman" panose="02020603050405020304" pitchFamily="18" charset="0"/>
              </a:rPr>
              <a:t>гости и жители города Томска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80294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Актуальность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7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70" y="1950720"/>
            <a:ext cx="7960659" cy="375797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cs typeface="Times New Roman" panose="02020603050405020304" pitchFamily="18" charset="0"/>
              </a:rPr>
              <a:t>Система 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flamingo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 (только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на внутренние мероприятия)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«Афиша»,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портал 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vtomske.ru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(нет карты и нет оперативных оповещений в </a:t>
            </a:r>
            <a:r>
              <a:rPr lang="en-US" sz="2800" dirty="0" smtClean="0">
                <a:latin typeface="+mj-lt"/>
                <a:cs typeface="Times New Roman" panose="02020603050405020304" pitchFamily="18" charset="0"/>
              </a:rPr>
              <a:t> Telegram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)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ru-RU" sz="2800" dirty="0">
                <a:latin typeface="+mj-lt"/>
                <a:cs typeface="Times New Roman" panose="02020603050405020304" pitchFamily="18" charset="0"/>
              </a:rPr>
              <a:t>Группы </a:t>
            </a:r>
            <a:r>
              <a:rPr lang="ru-RU" sz="2800" dirty="0" err="1">
                <a:latin typeface="+mj-lt"/>
                <a:cs typeface="Times New Roman" panose="02020603050405020304" pitchFamily="18" charset="0"/>
              </a:rPr>
              <a:t>ВКонтакте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(«Куда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пойти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?», «Зеленая лампа»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и т.д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.), акцент </a:t>
            </a:r>
            <a:r>
              <a:rPr lang="ru-RU" sz="2800" dirty="0">
                <a:latin typeface="+mj-lt"/>
                <a:cs typeface="Times New Roman" panose="02020603050405020304" pitchFamily="18" charset="0"/>
              </a:rPr>
              <a:t>на коммерческие </a:t>
            </a:r>
            <a:r>
              <a:rPr lang="ru-RU" sz="2800" dirty="0" smtClean="0">
                <a:latin typeface="+mj-lt"/>
                <a:cs typeface="Times New Roman" panose="02020603050405020304" pitchFamily="18" charset="0"/>
              </a:rPr>
              <a:t>мероприятия</a:t>
            </a:r>
            <a:endParaRPr lang="ru-RU" sz="2800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Существующие решения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230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33297" y="1970888"/>
            <a:ext cx="4162952" cy="173247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533297" y="3785399"/>
            <a:ext cx="4162952" cy="1426097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70292" y="1970888"/>
            <a:ext cx="7960659" cy="4694345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marL="457200" indent="-457200">
              <a:buAutoNum type="arabicPeriod"/>
            </a:pP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Открытые данные (</a:t>
            </a:r>
            <a:r>
              <a:rPr lang="en-US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tomsk.gov.ru/</a:t>
            </a:r>
            <a:r>
              <a:rPr lang="en-US" sz="25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opendata</a:t>
            </a: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457200" indent="-457200">
              <a:buAutoNum type="arabicPeriod"/>
            </a:pPr>
            <a:endParaRPr lang="ru-RU" sz="2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endParaRPr lang="ru-RU" sz="25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endParaRPr lang="ru-RU" sz="25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endParaRPr lang="ru-RU" sz="2500" b="1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r>
              <a:rPr lang="ru-RU" sz="25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Парсинг</a:t>
            </a: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сайтов (на примере </a:t>
            </a:r>
            <a:r>
              <a:rPr lang="en-US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portal.tpu.ru</a:t>
            </a: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lvl="1"/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Собирает данные с различных сайтов</a:t>
            </a:r>
          </a:p>
          <a:p>
            <a:pPr lvl="1"/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В один клик генерирует </a:t>
            </a:r>
            <a:r>
              <a:rPr lang="en-US" sz="2000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cvs</a:t>
            </a:r>
            <a:r>
              <a:rPr lang="en-US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файл со всеми данными</a:t>
            </a: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Данные из </a:t>
            </a:r>
            <a:r>
              <a:rPr lang="ru-RU" sz="25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соцсетей</a:t>
            </a: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25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на примере </a:t>
            </a:r>
            <a:r>
              <a:rPr lang="en-US" sz="2500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vk</a:t>
            </a:r>
            <a:r>
              <a:rPr lang="en-US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API</a:t>
            </a: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800100" lvl="1" indent="-342900">
              <a:buFontTx/>
              <a:buChar char="-"/>
            </a:pP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Избавляет от ручного поиска мероприятий</a:t>
            </a:r>
          </a:p>
          <a:p>
            <a:pPr marL="800100" lvl="1" indent="-342900">
              <a:buFontTx/>
              <a:buChar char="-"/>
            </a:pPr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Достаточно только указать список групп для сбора выборки</a:t>
            </a:r>
            <a:endParaRPr lang="en-US" sz="20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AutoNum type="arabicPeriod"/>
            </a:pPr>
            <a:r>
              <a:rPr lang="ru-RU" sz="25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Заполнение базы через форму на сайте</a:t>
            </a:r>
          </a:p>
          <a:p>
            <a:pPr lvl="1"/>
            <a:r>
              <a:rPr lang="ru-RU" sz="20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Организаторы могут сами добавить к нам свое мероприятие</a:t>
            </a:r>
            <a:endParaRPr lang="ru-RU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292" y="1116589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Источники данных</a:t>
            </a:r>
            <a:endParaRPr lang="ru-RU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73749" y="32186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D:\YandexDisk\Скриншоты\2017-10-29_11-20-19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25"/>
          <a:stretch/>
        </p:blipFill>
        <p:spPr bwMode="auto">
          <a:xfrm>
            <a:off x="1219459" y="3204265"/>
            <a:ext cx="7118177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YandexDisk\Скриншоты\2017-10-29_11-19-5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58" r="357" b="5102"/>
          <a:stretch/>
        </p:blipFill>
        <p:spPr bwMode="auto">
          <a:xfrm>
            <a:off x="1219459" y="2472621"/>
            <a:ext cx="7118177" cy="673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Прямая со стрелкой 9"/>
          <p:cNvCxnSpPr/>
          <p:nvPr/>
        </p:nvCxnSpPr>
        <p:spPr>
          <a:xfrm>
            <a:off x="701381" y="3505074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701381" y="2803080"/>
            <a:ext cx="431193" cy="0"/>
          </a:xfrm>
          <a:prstGeom prst="straightConnector1">
            <a:avLst/>
          </a:prstGeom>
          <a:ln w="381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4/1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190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dirty="0" smtClean="0"/>
              <a:t>Основные компоненты разработки: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• Веб-приложение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• </a:t>
            </a:r>
            <a:r>
              <a:rPr lang="en-US" sz="2000" dirty="0" smtClean="0"/>
              <a:t>Telegram-</a:t>
            </a:r>
            <a:r>
              <a:rPr lang="ru-RU" sz="2000" dirty="0" smtClean="0"/>
              <a:t>бот</a:t>
            </a:r>
            <a:br>
              <a:rPr lang="ru-RU" sz="2000" dirty="0" smtClean="0"/>
            </a:br>
            <a:r>
              <a:rPr lang="ru-RU" sz="2000" dirty="0" smtClean="0"/>
              <a:t>_______________________</a:t>
            </a:r>
            <a:br>
              <a:rPr lang="ru-RU" sz="2000" dirty="0" smtClean="0"/>
            </a:br>
            <a:r>
              <a:rPr lang="ru-RU" sz="1800" dirty="0" smtClean="0"/>
              <a:t>Синхронизация </a:t>
            </a:r>
            <a:r>
              <a:rPr lang="en-US" sz="1800" dirty="0" smtClean="0"/>
              <a:t>= </a:t>
            </a:r>
            <a:r>
              <a:rPr lang="ru-RU" sz="1800" dirty="0" smtClean="0"/>
              <a:t>актуальность информации в обоих компонентах системы</a:t>
            </a:r>
            <a:endParaRPr lang="ru-RU" sz="1800" dirty="0"/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78190" y="38557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артинки по запросу vk icon">
            <a:extLst>
              <a:ext uri="{FF2B5EF4-FFF2-40B4-BE49-F238E27FC236}">
                <a16:creationId xmlns:a16="http://schemas.microsoft.com/office/drawing/2014/main" id="{F2C1CF04-2097-4248-B21A-731160E0E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265" y="738507"/>
            <a:ext cx="712156" cy="71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4575E6E8-21F5-4CC0-98C7-92168CF94B9C}"/>
              </a:ext>
            </a:extLst>
          </p:cNvPr>
          <p:cNvCxnSpPr>
            <a:cxnSpLocks/>
          </p:cNvCxnSpPr>
          <p:nvPr/>
        </p:nvCxnSpPr>
        <p:spPr>
          <a:xfrm flipH="1">
            <a:off x="5350332" y="1310277"/>
            <a:ext cx="1580259" cy="599523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1AB64B22-2CB6-4CAD-86AE-8BF683158E78}"/>
              </a:ext>
            </a:extLst>
          </p:cNvPr>
          <p:cNvCxnSpPr>
            <a:cxnSpLocks/>
            <a:endCxn id="27" idx="2"/>
          </p:cNvCxnSpPr>
          <p:nvPr/>
        </p:nvCxnSpPr>
        <p:spPr>
          <a:xfrm flipV="1">
            <a:off x="4987952" y="2414805"/>
            <a:ext cx="9615" cy="67790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>
            <a:extLst>
              <a:ext uri="{FF2B5EF4-FFF2-40B4-BE49-F238E27FC236}">
                <a16:creationId xmlns:a16="http://schemas.microsoft.com/office/drawing/2014/main" id="{AA443191-4BCD-4673-915F-A7AB41D23D3D}"/>
              </a:ext>
            </a:extLst>
          </p:cNvPr>
          <p:cNvCxnSpPr>
            <a:cxnSpLocks/>
          </p:cNvCxnSpPr>
          <p:nvPr/>
        </p:nvCxnSpPr>
        <p:spPr>
          <a:xfrm>
            <a:off x="5465988" y="2349924"/>
            <a:ext cx="674473" cy="43957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23C58817-4866-414D-9195-65E9C3AB7EF0}"/>
              </a:ext>
            </a:extLst>
          </p:cNvPr>
          <p:cNvCxnSpPr>
            <a:cxnSpLocks/>
          </p:cNvCxnSpPr>
          <p:nvPr/>
        </p:nvCxnSpPr>
        <p:spPr>
          <a:xfrm>
            <a:off x="7681595" y="4160520"/>
            <a:ext cx="548005" cy="49033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64E18355-A5F4-45A7-A4C4-E3FC423DDC75}"/>
              </a:ext>
            </a:extLst>
          </p:cNvPr>
          <p:cNvCxnSpPr>
            <a:cxnSpLocks/>
          </p:cNvCxnSpPr>
          <p:nvPr/>
        </p:nvCxnSpPr>
        <p:spPr>
          <a:xfrm>
            <a:off x="6880115" y="4393512"/>
            <a:ext cx="5552" cy="664701"/>
          </a:xfrm>
          <a:prstGeom prst="straightConnector1">
            <a:avLst/>
          </a:prstGeom>
          <a:ln w="38100" cap="flat" cmpd="sng" algn="ctr">
            <a:solidFill>
              <a:schemeClr val="dk1"/>
            </a:solidFill>
            <a:prstDash val="dash"/>
            <a:round/>
            <a:headEnd type="none" w="med" len="med"/>
            <a:tailEnd type="triangl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044" name="Picture 20" descr="Картинки по запросу user icon">
            <a:extLst>
              <a:ext uri="{FF2B5EF4-FFF2-40B4-BE49-F238E27FC236}">
                <a16:creationId xmlns:a16="http://schemas.microsoft.com/office/drawing/2014/main" id="{85F0420A-D356-445F-9052-5F3C038E9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9930" y="4463946"/>
            <a:ext cx="845598" cy="845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73ED3625-55B0-4ED5-A179-61ED4771161C}"/>
              </a:ext>
            </a:extLst>
          </p:cNvPr>
          <p:cNvCxnSpPr/>
          <p:nvPr/>
        </p:nvCxnSpPr>
        <p:spPr>
          <a:xfrm flipH="1">
            <a:off x="5469273" y="2139315"/>
            <a:ext cx="2760327" cy="476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id="{0AEBD2F6-6B83-4684-A04C-125C525507B9}"/>
              </a:ext>
            </a:extLst>
          </p:cNvPr>
          <p:cNvCxnSpPr>
            <a:endCxn id="1044" idx="0"/>
          </p:cNvCxnSpPr>
          <p:nvPr/>
        </p:nvCxnSpPr>
        <p:spPr>
          <a:xfrm>
            <a:off x="8602729" y="2457486"/>
            <a:ext cx="0" cy="200646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id="{4546F894-E9B4-42D0-B4F0-73C2815F2DED}"/>
              </a:ext>
            </a:extLst>
          </p:cNvPr>
          <p:cNvCxnSpPr>
            <a:stCxn id="1044" idx="1"/>
          </p:cNvCxnSpPr>
          <p:nvPr/>
        </p:nvCxnSpPr>
        <p:spPr>
          <a:xfrm flipH="1" flipV="1">
            <a:off x="7611420" y="4414968"/>
            <a:ext cx="568510" cy="47177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id="{0AC7506D-4EE0-4FD8-AB22-B9D8C1DA6C59}"/>
              </a:ext>
            </a:extLst>
          </p:cNvPr>
          <p:cNvCxnSpPr>
            <a:cxnSpLocks/>
          </p:cNvCxnSpPr>
          <p:nvPr/>
        </p:nvCxnSpPr>
        <p:spPr>
          <a:xfrm flipV="1">
            <a:off x="8779254" y="2467035"/>
            <a:ext cx="10984" cy="19755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758981" y="1729946"/>
            <a:ext cx="30451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2000" b="1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Архитектура приложения</a:t>
            </a: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826" y="1753345"/>
            <a:ext cx="692319" cy="692319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374" y="1642420"/>
            <a:ext cx="772385" cy="7723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4694735" y="1243545"/>
            <a:ext cx="6544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БД</a:t>
            </a:r>
            <a:endParaRPr lang="ru-RU" sz="24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585" y="2876969"/>
            <a:ext cx="1431835" cy="1431835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757" y="3203534"/>
            <a:ext cx="898388" cy="898388"/>
          </a:xfrm>
          <a:prstGeom prst="rect">
            <a:avLst/>
          </a:prstGeom>
        </p:spPr>
      </p:pic>
      <p:sp>
        <p:nvSpPr>
          <p:cNvPr id="1058" name="Прямоугольник 1057"/>
          <p:cNvSpPr/>
          <p:nvPr/>
        </p:nvSpPr>
        <p:spPr>
          <a:xfrm>
            <a:off x="5883308" y="5119737"/>
            <a:ext cx="1932256" cy="1311671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59" name="Рисунок 105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212" y="5377120"/>
            <a:ext cx="680167" cy="680167"/>
          </a:xfrm>
          <a:prstGeom prst="rect">
            <a:avLst/>
          </a:prstGeom>
        </p:spPr>
      </p:pic>
      <p:pic>
        <p:nvPicPr>
          <p:cNvPr id="1038" name="Picture 14" descr="Картинки по запросу google map icon">
            <a:extLst>
              <a:ext uri="{FF2B5EF4-FFF2-40B4-BE49-F238E27FC236}">
                <a16:creationId xmlns:a16="http://schemas.microsoft.com/office/drawing/2014/main" id="{055BCF58-9BE6-4CD2-BAF8-581532A6F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746" y="5316134"/>
            <a:ext cx="831690" cy="83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4" name="Прямая со стрелкой 103">
            <a:extLst>
              <a:ext uri="{FF2B5EF4-FFF2-40B4-BE49-F238E27FC236}">
                <a16:creationId xmlns:a16="http://schemas.microsoft.com/office/drawing/2014/main" id="{AA443191-4BCD-4673-915F-A7AB41D23D3D}"/>
              </a:ext>
            </a:extLst>
          </p:cNvPr>
          <p:cNvCxnSpPr>
            <a:cxnSpLocks/>
          </p:cNvCxnSpPr>
          <p:nvPr/>
        </p:nvCxnSpPr>
        <p:spPr>
          <a:xfrm flipH="1" flipV="1">
            <a:off x="5349168" y="2467036"/>
            <a:ext cx="791293" cy="51923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Прямая со стрелкой 107">
            <a:extLst>
              <a:ext uri="{FF2B5EF4-FFF2-40B4-BE49-F238E27FC236}">
                <a16:creationId xmlns:a16="http://schemas.microsoft.com/office/drawing/2014/main" id="{73ED3625-55B0-4ED5-A179-61ED4771161C}"/>
              </a:ext>
            </a:extLst>
          </p:cNvPr>
          <p:cNvCxnSpPr/>
          <p:nvPr/>
        </p:nvCxnSpPr>
        <p:spPr>
          <a:xfrm>
            <a:off x="5465988" y="2315463"/>
            <a:ext cx="286655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4" name="TextBox 113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5/1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4598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2026"/>
            <a:ext cx="7960659" cy="3701663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Описание архитектуры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F29B71E-0014-46FF-ACB7-A07D4E547F64}"/>
              </a:ext>
            </a:extLst>
          </p:cNvPr>
          <p:cNvSpPr txBox="1"/>
          <p:nvPr/>
        </p:nvSpPr>
        <p:spPr>
          <a:xfrm>
            <a:off x="591669" y="2201662"/>
            <a:ext cx="79606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Сервис получает данные из социальных сетей, веб-сайтов, источников открытых данных и заносит их в базу данных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Представление данных в виде списка и меток на карте с описанием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Оповещение с помощью </a:t>
            </a:r>
            <a:r>
              <a:rPr lang="en-US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Telegram</a:t>
            </a:r>
            <a:r>
              <a:rPr lang="ru-RU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-бота (</a:t>
            </a:r>
            <a:r>
              <a:rPr lang="en-US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Telegram-</a:t>
            </a:r>
            <a:r>
              <a:rPr lang="ru-RU" sz="2400" dirty="0" smtClean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бот </a:t>
            </a:r>
            <a:r>
              <a:rPr lang="ru-RU" sz="2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и сервис имеют единую базу данных о событиях в Томске)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6/1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27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7/1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669" y="1963421"/>
            <a:ext cx="7960660" cy="37180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339527"/>
            <a:ext cx="1614170" cy="283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8/1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b="-14974"/>
          <a:stretch/>
        </p:blipFill>
        <p:spPr>
          <a:xfrm>
            <a:off x="591669" y="1963421"/>
            <a:ext cx="7990688" cy="429083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0205" y="2283778"/>
            <a:ext cx="1248914" cy="219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55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1669" y="1963421"/>
            <a:ext cx="7960659" cy="3718051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ru-RU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670" y="1115606"/>
            <a:ext cx="7960659" cy="767048"/>
          </a:xfrm>
          <a:prstGeom prst="rect">
            <a:avLst/>
          </a:prstGeom>
          <a:solidFill>
            <a:srgbClr val="78C30D"/>
          </a:solidFill>
          <a:ln>
            <a:solidFill>
              <a:srgbClr val="78C30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atin typeface="Calibri" panose="020F0502020204030204" pitchFamily="34" charset="0"/>
                <a:cs typeface="Calibri" panose="020F0502020204030204" pitchFamily="34" charset="0"/>
              </a:rPr>
              <a:t>Визуальное представление приложения</a:t>
            </a:r>
          </a:p>
        </p:txBody>
      </p:sp>
      <p:sp>
        <p:nvSpPr>
          <p:cNvPr id="2" name="AutoShape 4" descr="Картинки по запросу vk icon">
            <a:extLst>
              <a:ext uri="{FF2B5EF4-FFF2-40B4-BE49-F238E27FC236}">
                <a16:creationId xmlns:a16="http://schemas.microsoft.com/office/drawing/2014/main" id="{F7F167DB-8F64-469D-86E4-7878B5FDC9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7905" y="45941"/>
            <a:ext cx="1226095" cy="9104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8199120" y="6123007"/>
            <a:ext cx="736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9/1</a:t>
            </a:r>
            <a:r>
              <a:rPr lang="ru-RU" sz="20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ru-RU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b="17240"/>
          <a:stretch/>
        </p:blipFill>
        <p:spPr>
          <a:xfrm>
            <a:off x="591669" y="1963421"/>
            <a:ext cx="7960659" cy="37180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880" y="2326719"/>
            <a:ext cx="1562100" cy="27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76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78C30D"/>
      </a:accent1>
      <a:accent2>
        <a:srgbClr val="099B62"/>
      </a:accent2>
      <a:accent3>
        <a:srgbClr val="21CFDF"/>
      </a:accent3>
      <a:accent4>
        <a:srgbClr val="179FDF"/>
      </a:accent4>
      <a:accent5>
        <a:srgbClr val="E75710"/>
      </a:accent5>
      <a:accent6>
        <a:srgbClr val="F89C19"/>
      </a:accent6>
      <a:hlink>
        <a:srgbClr val="7CDE25"/>
      </a:hlink>
      <a:folHlink>
        <a:srgbClr val="BCE8A8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C0EF0781-FB17-4F1F-B3B1-699933968CE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TM16401371[[fn=Атлас]]</Template>
  <TotalTime>1150</TotalTime>
  <Words>284</Words>
  <Application>Microsoft Office PowerPoint</Application>
  <PresentationFormat>Экран (4:3)</PresentationFormat>
  <Paragraphs>65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Rockwell</vt:lpstr>
      <vt:lpstr>Times New Roman</vt:lpstr>
      <vt:lpstr>Wingdings</vt:lpstr>
      <vt:lpstr>Atlas</vt:lpstr>
      <vt:lpstr>Carasique</vt:lpstr>
      <vt:lpstr>Презентация PowerPoint</vt:lpstr>
      <vt:lpstr>Презентация PowerPoint</vt:lpstr>
      <vt:lpstr>Презентация PowerPoint</vt:lpstr>
      <vt:lpstr>Основные компоненты разработки:  • Веб-приложение • Telegram-бот _______________________ Синхронизация = актуальность информации в обоих компонентах системы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Carasique</dc:title>
  <dc:creator>Windows-Benutzer</dc:creator>
  <cp:lastModifiedBy>Windows-Benutzer</cp:lastModifiedBy>
  <cp:revision>44</cp:revision>
  <dcterms:created xsi:type="dcterms:W3CDTF">2017-10-28T10:03:07Z</dcterms:created>
  <dcterms:modified xsi:type="dcterms:W3CDTF">2017-12-04T03:18:26Z</dcterms:modified>
</cp:coreProperties>
</file>